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78" r:id="rId12"/>
    <p:sldId id="279" r:id="rId13"/>
    <p:sldId id="266" r:id="rId14"/>
    <p:sldId id="267" r:id="rId15"/>
    <p:sldId id="268" r:id="rId16"/>
    <p:sldId id="269" r:id="rId17"/>
    <p:sldId id="270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216" y="16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555E19-9D13-4B43-B9E5-B5FCA18A3FC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9C4476-A93A-48B4-A3A1-7AE40F1C054F}">
      <dgm:prSet phldrT="[Текст]" custT="1"/>
      <dgm:spPr/>
      <dgm:t>
        <a:bodyPr/>
        <a:lstStyle/>
        <a:p>
          <a:r>
            <a:rPr lang="ru-RU" sz="3200" dirty="0" smtClean="0"/>
            <a:t>В области формирования </a:t>
          </a:r>
        </a:p>
        <a:p>
          <a:r>
            <a:rPr lang="ru-RU" sz="3200" dirty="0" smtClean="0"/>
            <a:t>ЛИЧНОСТНОЙ КУЛЬТУРЫ</a:t>
          </a:r>
          <a:endParaRPr lang="ru-RU" sz="3200" dirty="0"/>
        </a:p>
      </dgm:t>
    </dgm:pt>
    <dgm:pt modelId="{2103D0C3-C7AC-4178-87E3-8BB903FE25FA}" type="parTrans" cxnId="{1F7B87A1-841D-4F16-8BC7-D599DE0AB744}">
      <dgm:prSet/>
      <dgm:spPr/>
      <dgm:t>
        <a:bodyPr/>
        <a:lstStyle/>
        <a:p>
          <a:endParaRPr lang="ru-RU"/>
        </a:p>
      </dgm:t>
    </dgm:pt>
    <dgm:pt modelId="{F1DFE07A-8538-4804-B762-E7F381FB20CD}" type="sibTrans" cxnId="{1F7B87A1-841D-4F16-8BC7-D599DE0AB744}">
      <dgm:prSet/>
      <dgm:spPr/>
      <dgm:t>
        <a:bodyPr/>
        <a:lstStyle/>
        <a:p>
          <a:endParaRPr lang="ru-RU"/>
        </a:p>
      </dgm:t>
    </dgm:pt>
    <dgm:pt modelId="{146FB835-B6FD-4CF4-85AD-A92A97CBC5EC}">
      <dgm:prSet phldrT="[Текст]" custT="1"/>
      <dgm:spPr/>
      <dgm:t>
        <a:bodyPr/>
        <a:lstStyle/>
        <a:p>
          <a:r>
            <a:rPr lang="ru-RU" sz="3200" dirty="0" smtClean="0"/>
            <a:t>В области формирования  СОЦИАЛЬНОЙ КУЛЬТУРЫ</a:t>
          </a:r>
          <a:endParaRPr lang="ru-RU" sz="3200" dirty="0"/>
        </a:p>
      </dgm:t>
    </dgm:pt>
    <dgm:pt modelId="{CB729B3B-F50C-4E60-8A32-2FAD86626E4C}" type="parTrans" cxnId="{ED97191A-7FC1-42F7-95D0-E8AF994AB164}">
      <dgm:prSet/>
      <dgm:spPr/>
      <dgm:t>
        <a:bodyPr/>
        <a:lstStyle/>
        <a:p>
          <a:endParaRPr lang="ru-RU"/>
        </a:p>
      </dgm:t>
    </dgm:pt>
    <dgm:pt modelId="{4F929BD7-82AC-4A1C-876D-73704FD68716}" type="sibTrans" cxnId="{ED97191A-7FC1-42F7-95D0-E8AF994AB164}">
      <dgm:prSet/>
      <dgm:spPr/>
      <dgm:t>
        <a:bodyPr/>
        <a:lstStyle/>
        <a:p>
          <a:endParaRPr lang="ru-RU"/>
        </a:p>
      </dgm:t>
    </dgm:pt>
    <dgm:pt modelId="{73ED144D-D59F-4816-8A5D-BF603BA53AA2}">
      <dgm:prSet phldrT="[Текст]" custT="1"/>
      <dgm:spPr/>
      <dgm:t>
        <a:bodyPr/>
        <a:lstStyle/>
        <a:p>
          <a:r>
            <a:rPr lang="ru-RU" sz="3200" dirty="0" smtClean="0"/>
            <a:t>В области формирования  СЕМЕЙНОЙ КУЛЬТУРЫ</a:t>
          </a:r>
          <a:endParaRPr lang="ru-RU" sz="3200" dirty="0"/>
        </a:p>
      </dgm:t>
    </dgm:pt>
    <dgm:pt modelId="{4BEA12A7-CF68-42C2-A90D-163AF9CCDAB7}" type="parTrans" cxnId="{D864574C-BC02-41B2-BFA4-5F2C1CFE5369}">
      <dgm:prSet/>
      <dgm:spPr/>
      <dgm:t>
        <a:bodyPr/>
        <a:lstStyle/>
        <a:p>
          <a:endParaRPr lang="ru-RU"/>
        </a:p>
      </dgm:t>
    </dgm:pt>
    <dgm:pt modelId="{16C3809D-DF31-4872-BF0B-76FD4A4D1CCE}" type="sibTrans" cxnId="{D864574C-BC02-41B2-BFA4-5F2C1CFE5369}">
      <dgm:prSet/>
      <dgm:spPr/>
      <dgm:t>
        <a:bodyPr/>
        <a:lstStyle/>
        <a:p>
          <a:endParaRPr lang="ru-RU"/>
        </a:p>
      </dgm:t>
    </dgm:pt>
    <dgm:pt modelId="{A487B8F1-0C3D-4349-8F58-7E2382BFD467}" type="pres">
      <dgm:prSet presAssocID="{D0555E19-9D13-4B43-B9E5-B5FCA18A3FC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24A7E9-3201-45CE-BA2F-54B8FB174479}" type="pres">
      <dgm:prSet presAssocID="{6D9C4476-A93A-48B4-A3A1-7AE40F1C054F}" presName="parentLin" presStyleCnt="0"/>
      <dgm:spPr/>
    </dgm:pt>
    <dgm:pt modelId="{07C7D56B-496A-46C5-8CCE-3F38CA6E92A2}" type="pres">
      <dgm:prSet presAssocID="{6D9C4476-A93A-48B4-A3A1-7AE40F1C054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E7D3901-2BF5-4573-B75A-16D0824464C5}" type="pres">
      <dgm:prSet presAssocID="{6D9C4476-A93A-48B4-A3A1-7AE40F1C054F}" presName="parentText" presStyleLbl="node1" presStyleIdx="0" presStyleCnt="3" custScaleX="146726" custScaleY="291695" custLinFactY="-48889" custLinFactNeighborX="-6261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DEB2E8-6381-4EAC-AB9E-E9786FE36B08}" type="pres">
      <dgm:prSet presAssocID="{6D9C4476-A93A-48B4-A3A1-7AE40F1C054F}" presName="negativeSpace" presStyleCnt="0"/>
      <dgm:spPr/>
    </dgm:pt>
    <dgm:pt modelId="{DBABF124-F0EB-491A-9A16-D3F1FE36DC09}" type="pres">
      <dgm:prSet presAssocID="{6D9C4476-A93A-48B4-A3A1-7AE40F1C054F}" presName="childText" presStyleLbl="conFgAcc1" presStyleIdx="0" presStyleCnt="3" custLinFactY="-141093" custLinFactNeighborX="-2863" custLinFactNeighborY="-200000">
        <dgm:presLayoutVars>
          <dgm:bulletEnabled val="1"/>
        </dgm:presLayoutVars>
      </dgm:prSet>
      <dgm:spPr/>
    </dgm:pt>
    <dgm:pt modelId="{0F0ECFE9-614F-46D9-ADE4-F7659E86B8CD}" type="pres">
      <dgm:prSet presAssocID="{F1DFE07A-8538-4804-B762-E7F381FB20CD}" presName="spaceBetweenRectangles" presStyleCnt="0"/>
      <dgm:spPr/>
    </dgm:pt>
    <dgm:pt modelId="{6D5111B2-83BF-484A-84D2-B8226F4DF72E}" type="pres">
      <dgm:prSet presAssocID="{146FB835-B6FD-4CF4-85AD-A92A97CBC5EC}" presName="parentLin" presStyleCnt="0"/>
      <dgm:spPr/>
    </dgm:pt>
    <dgm:pt modelId="{DFD760B3-D79C-417A-A251-FB494744849F}" type="pres">
      <dgm:prSet presAssocID="{146FB835-B6FD-4CF4-85AD-A92A97CBC5E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308EB9B-92FF-46A8-A14A-48EBF678E207}" type="pres">
      <dgm:prSet presAssocID="{146FB835-B6FD-4CF4-85AD-A92A97CBC5EC}" presName="parentText" presStyleLbl="node1" presStyleIdx="1" presStyleCnt="3" custScaleX="149653" custScaleY="277470" custLinFactNeighborX="-80827" custLinFactNeighborY="-455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55F082-43B8-41B1-9CD4-2C40495E76B4}" type="pres">
      <dgm:prSet presAssocID="{146FB835-B6FD-4CF4-85AD-A92A97CBC5EC}" presName="negativeSpace" presStyleCnt="0"/>
      <dgm:spPr/>
    </dgm:pt>
    <dgm:pt modelId="{006FB0DE-37D8-48EE-B6B9-057AEE9A8C29}" type="pres">
      <dgm:prSet presAssocID="{146FB835-B6FD-4CF4-85AD-A92A97CBC5EC}" presName="childText" presStyleLbl="conFgAcc1" presStyleIdx="1" presStyleCnt="3" custLinFactY="-166757" custLinFactNeighborX="-3789" custLinFactNeighborY="-200000">
        <dgm:presLayoutVars>
          <dgm:bulletEnabled val="1"/>
        </dgm:presLayoutVars>
      </dgm:prSet>
      <dgm:spPr/>
    </dgm:pt>
    <dgm:pt modelId="{F043F467-8E69-4FD9-A526-3B39140EE493}" type="pres">
      <dgm:prSet presAssocID="{4F929BD7-82AC-4A1C-876D-73704FD68716}" presName="spaceBetweenRectangles" presStyleCnt="0"/>
      <dgm:spPr/>
    </dgm:pt>
    <dgm:pt modelId="{8EE89251-13D9-4EE0-8B25-E4FF31EDB9E1}" type="pres">
      <dgm:prSet presAssocID="{73ED144D-D59F-4816-8A5D-BF603BA53AA2}" presName="parentLin" presStyleCnt="0"/>
      <dgm:spPr/>
    </dgm:pt>
    <dgm:pt modelId="{F5BE3F74-91F2-4410-87E9-FF23D346C52B}" type="pres">
      <dgm:prSet presAssocID="{73ED144D-D59F-4816-8A5D-BF603BA53AA2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395C4D12-A266-4710-9C4D-51F2FCA453E6}" type="pres">
      <dgm:prSet presAssocID="{73ED144D-D59F-4816-8A5D-BF603BA53AA2}" presName="parentText" presStyleLbl="node1" presStyleIdx="2" presStyleCnt="3" custScaleX="133003" custScaleY="274052" custLinFactNeighborX="-82300" custLinFactNeighborY="-751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5C749C-4488-45C6-9648-1969E18D4792}" type="pres">
      <dgm:prSet presAssocID="{73ED144D-D59F-4816-8A5D-BF603BA53AA2}" presName="negativeSpace" presStyleCnt="0"/>
      <dgm:spPr/>
    </dgm:pt>
    <dgm:pt modelId="{0986EDEF-4796-43B9-B30B-2C4292DE31E1}" type="pres">
      <dgm:prSet presAssocID="{73ED144D-D59F-4816-8A5D-BF603BA53AA2}" presName="childText" presStyleLbl="conFgAcc1" presStyleIdx="2" presStyleCnt="3" custLinFactY="-169716" custLinFactNeighborX="-18616" custLinFactNeighborY="-200000">
        <dgm:presLayoutVars>
          <dgm:bulletEnabled val="1"/>
        </dgm:presLayoutVars>
      </dgm:prSet>
      <dgm:spPr/>
    </dgm:pt>
  </dgm:ptLst>
  <dgm:cxnLst>
    <dgm:cxn modelId="{1F7B87A1-841D-4F16-8BC7-D599DE0AB744}" srcId="{D0555E19-9D13-4B43-B9E5-B5FCA18A3FCA}" destId="{6D9C4476-A93A-48B4-A3A1-7AE40F1C054F}" srcOrd="0" destOrd="0" parTransId="{2103D0C3-C7AC-4178-87E3-8BB903FE25FA}" sibTransId="{F1DFE07A-8538-4804-B762-E7F381FB20CD}"/>
    <dgm:cxn modelId="{BD23F246-C34D-45B3-8F1A-12614F7BAED9}" type="presOf" srcId="{73ED144D-D59F-4816-8A5D-BF603BA53AA2}" destId="{F5BE3F74-91F2-4410-87E9-FF23D346C52B}" srcOrd="0" destOrd="0" presId="urn:microsoft.com/office/officeart/2005/8/layout/list1"/>
    <dgm:cxn modelId="{E2DD4634-F5E2-4F72-B765-8EF97273105A}" type="presOf" srcId="{6D9C4476-A93A-48B4-A3A1-7AE40F1C054F}" destId="{9E7D3901-2BF5-4573-B75A-16D0824464C5}" srcOrd="1" destOrd="0" presId="urn:microsoft.com/office/officeart/2005/8/layout/list1"/>
    <dgm:cxn modelId="{8704312B-37D3-4A2B-A814-C572DC034136}" type="presOf" srcId="{D0555E19-9D13-4B43-B9E5-B5FCA18A3FCA}" destId="{A487B8F1-0C3D-4349-8F58-7E2382BFD467}" srcOrd="0" destOrd="0" presId="urn:microsoft.com/office/officeart/2005/8/layout/list1"/>
    <dgm:cxn modelId="{D864574C-BC02-41B2-BFA4-5F2C1CFE5369}" srcId="{D0555E19-9D13-4B43-B9E5-B5FCA18A3FCA}" destId="{73ED144D-D59F-4816-8A5D-BF603BA53AA2}" srcOrd="2" destOrd="0" parTransId="{4BEA12A7-CF68-42C2-A90D-163AF9CCDAB7}" sibTransId="{16C3809D-DF31-4872-BF0B-76FD4A4D1CCE}"/>
    <dgm:cxn modelId="{8F91DEB4-F228-4CAE-A7EA-0F80C50D802E}" type="presOf" srcId="{146FB835-B6FD-4CF4-85AD-A92A97CBC5EC}" destId="{C308EB9B-92FF-46A8-A14A-48EBF678E207}" srcOrd="1" destOrd="0" presId="urn:microsoft.com/office/officeart/2005/8/layout/list1"/>
    <dgm:cxn modelId="{423BAF32-F2FC-4619-A42F-A0BF185B80DD}" type="presOf" srcId="{73ED144D-D59F-4816-8A5D-BF603BA53AA2}" destId="{395C4D12-A266-4710-9C4D-51F2FCA453E6}" srcOrd="1" destOrd="0" presId="urn:microsoft.com/office/officeart/2005/8/layout/list1"/>
    <dgm:cxn modelId="{ED97191A-7FC1-42F7-95D0-E8AF994AB164}" srcId="{D0555E19-9D13-4B43-B9E5-B5FCA18A3FCA}" destId="{146FB835-B6FD-4CF4-85AD-A92A97CBC5EC}" srcOrd="1" destOrd="0" parTransId="{CB729B3B-F50C-4E60-8A32-2FAD86626E4C}" sibTransId="{4F929BD7-82AC-4A1C-876D-73704FD68716}"/>
    <dgm:cxn modelId="{C028DC5F-22D9-4F04-A2E3-3218BAD235A5}" type="presOf" srcId="{146FB835-B6FD-4CF4-85AD-A92A97CBC5EC}" destId="{DFD760B3-D79C-417A-A251-FB494744849F}" srcOrd="0" destOrd="0" presId="urn:microsoft.com/office/officeart/2005/8/layout/list1"/>
    <dgm:cxn modelId="{70D47927-B961-4BDE-A4AF-AFD745398E90}" type="presOf" srcId="{6D9C4476-A93A-48B4-A3A1-7AE40F1C054F}" destId="{07C7D56B-496A-46C5-8CCE-3F38CA6E92A2}" srcOrd="0" destOrd="0" presId="urn:microsoft.com/office/officeart/2005/8/layout/list1"/>
    <dgm:cxn modelId="{4F57AA55-C40B-40D7-98FD-C9A841B12BEF}" type="presParOf" srcId="{A487B8F1-0C3D-4349-8F58-7E2382BFD467}" destId="{FB24A7E9-3201-45CE-BA2F-54B8FB174479}" srcOrd="0" destOrd="0" presId="urn:microsoft.com/office/officeart/2005/8/layout/list1"/>
    <dgm:cxn modelId="{EDE0407B-15FE-46B1-AE10-FD15B092BE75}" type="presParOf" srcId="{FB24A7E9-3201-45CE-BA2F-54B8FB174479}" destId="{07C7D56B-496A-46C5-8CCE-3F38CA6E92A2}" srcOrd="0" destOrd="0" presId="urn:microsoft.com/office/officeart/2005/8/layout/list1"/>
    <dgm:cxn modelId="{B75AD475-C6BB-47C3-A624-D0C5B857A216}" type="presParOf" srcId="{FB24A7E9-3201-45CE-BA2F-54B8FB174479}" destId="{9E7D3901-2BF5-4573-B75A-16D0824464C5}" srcOrd="1" destOrd="0" presId="urn:microsoft.com/office/officeart/2005/8/layout/list1"/>
    <dgm:cxn modelId="{7C4AC639-64F2-4981-A8C8-F004EBB72FD2}" type="presParOf" srcId="{A487B8F1-0C3D-4349-8F58-7E2382BFD467}" destId="{AADEB2E8-6381-4EAC-AB9E-E9786FE36B08}" srcOrd="1" destOrd="0" presId="urn:microsoft.com/office/officeart/2005/8/layout/list1"/>
    <dgm:cxn modelId="{BB36CC81-703D-41A7-908C-18C5300B0381}" type="presParOf" srcId="{A487B8F1-0C3D-4349-8F58-7E2382BFD467}" destId="{DBABF124-F0EB-491A-9A16-D3F1FE36DC09}" srcOrd="2" destOrd="0" presId="urn:microsoft.com/office/officeart/2005/8/layout/list1"/>
    <dgm:cxn modelId="{6097444A-4F34-42B7-86EB-0F6A3986D6B2}" type="presParOf" srcId="{A487B8F1-0C3D-4349-8F58-7E2382BFD467}" destId="{0F0ECFE9-614F-46D9-ADE4-F7659E86B8CD}" srcOrd="3" destOrd="0" presId="urn:microsoft.com/office/officeart/2005/8/layout/list1"/>
    <dgm:cxn modelId="{7EA4D927-D120-4403-AC6A-FBBDF87BEBF8}" type="presParOf" srcId="{A487B8F1-0C3D-4349-8F58-7E2382BFD467}" destId="{6D5111B2-83BF-484A-84D2-B8226F4DF72E}" srcOrd="4" destOrd="0" presId="urn:microsoft.com/office/officeart/2005/8/layout/list1"/>
    <dgm:cxn modelId="{FF4B9056-1728-4B65-B7F7-051D878E2239}" type="presParOf" srcId="{6D5111B2-83BF-484A-84D2-B8226F4DF72E}" destId="{DFD760B3-D79C-417A-A251-FB494744849F}" srcOrd="0" destOrd="0" presId="urn:microsoft.com/office/officeart/2005/8/layout/list1"/>
    <dgm:cxn modelId="{910DA9E5-0F8D-424D-97DD-67DFE5C94731}" type="presParOf" srcId="{6D5111B2-83BF-484A-84D2-B8226F4DF72E}" destId="{C308EB9B-92FF-46A8-A14A-48EBF678E207}" srcOrd="1" destOrd="0" presId="urn:microsoft.com/office/officeart/2005/8/layout/list1"/>
    <dgm:cxn modelId="{255EA5E6-5E8B-4DFA-8E56-CE14799D215E}" type="presParOf" srcId="{A487B8F1-0C3D-4349-8F58-7E2382BFD467}" destId="{1155F082-43B8-41B1-9CD4-2C40495E76B4}" srcOrd="5" destOrd="0" presId="urn:microsoft.com/office/officeart/2005/8/layout/list1"/>
    <dgm:cxn modelId="{FA06CD2B-7119-482D-A5B9-102C3EBC3841}" type="presParOf" srcId="{A487B8F1-0C3D-4349-8F58-7E2382BFD467}" destId="{006FB0DE-37D8-48EE-B6B9-057AEE9A8C29}" srcOrd="6" destOrd="0" presId="urn:microsoft.com/office/officeart/2005/8/layout/list1"/>
    <dgm:cxn modelId="{BD4FCD02-B97A-47CE-AF22-18AF6BD56D66}" type="presParOf" srcId="{A487B8F1-0C3D-4349-8F58-7E2382BFD467}" destId="{F043F467-8E69-4FD9-A526-3B39140EE493}" srcOrd="7" destOrd="0" presId="urn:microsoft.com/office/officeart/2005/8/layout/list1"/>
    <dgm:cxn modelId="{B89D20DC-4878-4FF4-BF2E-67EDE1E36758}" type="presParOf" srcId="{A487B8F1-0C3D-4349-8F58-7E2382BFD467}" destId="{8EE89251-13D9-4EE0-8B25-E4FF31EDB9E1}" srcOrd="8" destOrd="0" presId="urn:microsoft.com/office/officeart/2005/8/layout/list1"/>
    <dgm:cxn modelId="{1280FEB4-6146-4D66-9EB6-E75A08D73D25}" type="presParOf" srcId="{8EE89251-13D9-4EE0-8B25-E4FF31EDB9E1}" destId="{F5BE3F74-91F2-4410-87E9-FF23D346C52B}" srcOrd="0" destOrd="0" presId="urn:microsoft.com/office/officeart/2005/8/layout/list1"/>
    <dgm:cxn modelId="{610F640B-0BCE-4FEA-BA34-823E86754C36}" type="presParOf" srcId="{8EE89251-13D9-4EE0-8B25-E4FF31EDB9E1}" destId="{395C4D12-A266-4710-9C4D-51F2FCA453E6}" srcOrd="1" destOrd="0" presId="urn:microsoft.com/office/officeart/2005/8/layout/list1"/>
    <dgm:cxn modelId="{D5148B2C-955D-43B8-A748-F4356461E354}" type="presParOf" srcId="{A487B8F1-0C3D-4349-8F58-7E2382BFD467}" destId="{685C749C-4488-45C6-9648-1969E18D4792}" srcOrd="9" destOrd="0" presId="urn:microsoft.com/office/officeart/2005/8/layout/list1"/>
    <dgm:cxn modelId="{7192030B-2CD5-4081-8254-8C18BA101F91}" type="presParOf" srcId="{A487B8F1-0C3D-4349-8F58-7E2382BFD467}" destId="{0986EDEF-4796-43B9-B30B-2C4292DE31E1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2223F6-8043-461C-BAC3-0E3B1BA58420}" type="doc">
      <dgm:prSet loTypeId="urn:microsoft.com/office/officeart/2005/8/layout/radial5" loCatId="cycle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E615BBB-9704-47BA-8FEF-2CAD44D1BD8D}">
      <dgm:prSet phldrT="[Текст]"/>
      <dgm:spPr/>
      <dgm:t>
        <a:bodyPr/>
        <a:lstStyle/>
        <a:p>
          <a:r>
            <a:rPr lang="ru-RU" b="1" dirty="0" smtClean="0"/>
            <a:t>МОДУЛЬ</a:t>
          </a:r>
          <a:endParaRPr lang="ru-RU" b="1" dirty="0"/>
        </a:p>
      </dgm:t>
    </dgm:pt>
    <dgm:pt modelId="{723BEE6D-427E-4BCA-A4F4-58DB1BDAE594}" type="parTrans" cxnId="{9F3FD8A7-18F0-40DD-AC6E-2C6D8DBC52D5}">
      <dgm:prSet/>
      <dgm:spPr/>
      <dgm:t>
        <a:bodyPr/>
        <a:lstStyle/>
        <a:p>
          <a:endParaRPr lang="ru-RU"/>
        </a:p>
      </dgm:t>
    </dgm:pt>
    <dgm:pt modelId="{E64D5309-C89C-4450-A212-FD1E14B20B67}" type="sibTrans" cxnId="{9F3FD8A7-18F0-40DD-AC6E-2C6D8DBC52D5}">
      <dgm:prSet/>
      <dgm:spPr/>
      <dgm:t>
        <a:bodyPr/>
        <a:lstStyle/>
        <a:p>
          <a:endParaRPr lang="ru-RU"/>
        </a:p>
      </dgm:t>
    </dgm:pt>
    <dgm:pt modelId="{7359757E-78D1-4B2A-AA09-26292A103A14}">
      <dgm:prSet phldrT="[Текст]"/>
      <dgm:spPr/>
      <dgm:t>
        <a:bodyPr/>
        <a:lstStyle/>
        <a:p>
          <a:r>
            <a:rPr lang="ru-RU" smtClean="0"/>
            <a:t>ЗАДАЧИ</a:t>
          </a:r>
          <a:endParaRPr lang="ru-RU" dirty="0"/>
        </a:p>
      </dgm:t>
    </dgm:pt>
    <dgm:pt modelId="{5D434729-99D1-42A2-B8AC-670ADB2202BD}" type="parTrans" cxnId="{9A2F527A-B3EE-4279-80C5-DF1DB820DF57}">
      <dgm:prSet/>
      <dgm:spPr/>
      <dgm:t>
        <a:bodyPr/>
        <a:lstStyle/>
        <a:p>
          <a:endParaRPr lang="ru-RU"/>
        </a:p>
      </dgm:t>
    </dgm:pt>
    <dgm:pt modelId="{8F0F5D3B-C7BB-4FDC-A55E-F9D234A8D4CB}" type="sibTrans" cxnId="{9A2F527A-B3EE-4279-80C5-DF1DB820DF57}">
      <dgm:prSet/>
      <dgm:spPr/>
      <dgm:t>
        <a:bodyPr/>
        <a:lstStyle/>
        <a:p>
          <a:endParaRPr lang="ru-RU"/>
        </a:p>
      </dgm:t>
    </dgm:pt>
    <dgm:pt modelId="{0D84BD72-AAF1-4036-9287-9B1EB129374B}">
      <dgm:prSet phldrT="[Текст]" custT="1"/>
      <dgm:spPr/>
      <dgm:t>
        <a:bodyPr/>
        <a:lstStyle/>
        <a:p>
          <a:r>
            <a:rPr lang="ru-RU" sz="2400" dirty="0" smtClean="0"/>
            <a:t>систему базовых ценностей</a:t>
          </a:r>
          <a:endParaRPr lang="ru-RU" sz="2400" dirty="0"/>
        </a:p>
      </dgm:t>
    </dgm:pt>
    <dgm:pt modelId="{E82EC965-C853-433B-975F-A7883F63058E}" type="parTrans" cxnId="{26C2A0C5-12D3-4766-AA4D-C3DB9960C3E9}">
      <dgm:prSet/>
      <dgm:spPr/>
      <dgm:t>
        <a:bodyPr/>
        <a:lstStyle/>
        <a:p>
          <a:endParaRPr lang="ru-RU"/>
        </a:p>
      </dgm:t>
    </dgm:pt>
    <dgm:pt modelId="{2BD3E85E-D9CF-4FC1-87D6-1970B545F982}" type="sibTrans" cxnId="{26C2A0C5-12D3-4766-AA4D-C3DB9960C3E9}">
      <dgm:prSet/>
      <dgm:spPr/>
      <dgm:t>
        <a:bodyPr/>
        <a:lstStyle/>
        <a:p>
          <a:endParaRPr lang="ru-RU"/>
        </a:p>
      </dgm:t>
    </dgm:pt>
    <dgm:pt modelId="{8223FB85-EFD4-4AB5-A269-71AE339A7D25}">
      <dgm:prSet phldrT="[Текст]"/>
      <dgm:spPr/>
      <dgm:t>
        <a:bodyPr/>
        <a:lstStyle/>
        <a:p>
          <a:r>
            <a:rPr lang="ru-RU" dirty="0" smtClean="0"/>
            <a:t>определены условия совместной деятельности школы с другими </a:t>
          </a:r>
          <a:endParaRPr lang="ru-RU" dirty="0"/>
        </a:p>
      </dgm:t>
    </dgm:pt>
    <dgm:pt modelId="{8D5BDC3F-E789-4016-884C-B53CE9AFF85C}" type="parTrans" cxnId="{E2A139AC-A0C3-4E60-824C-FDA753DEBA82}">
      <dgm:prSet/>
      <dgm:spPr/>
      <dgm:t>
        <a:bodyPr/>
        <a:lstStyle/>
        <a:p>
          <a:endParaRPr lang="ru-RU"/>
        </a:p>
      </dgm:t>
    </dgm:pt>
    <dgm:pt modelId="{D64F893F-5BBF-4640-883C-E81BA0F65AEC}" type="sibTrans" cxnId="{E2A139AC-A0C3-4E60-824C-FDA753DEBA82}">
      <dgm:prSet/>
      <dgm:spPr/>
      <dgm:t>
        <a:bodyPr/>
        <a:lstStyle/>
        <a:p>
          <a:endParaRPr lang="ru-RU"/>
        </a:p>
      </dgm:t>
    </dgm:pt>
    <dgm:pt modelId="{D84046FC-B8CA-425A-85AF-463718CC987E}">
      <dgm:prSet/>
      <dgm:spPr/>
      <dgm:t>
        <a:bodyPr/>
        <a:lstStyle/>
        <a:p>
          <a:r>
            <a:rPr lang="ru-RU" dirty="0" smtClean="0"/>
            <a:t>особенности организации содержания </a:t>
          </a:r>
          <a:endParaRPr lang="ru-RU" dirty="0"/>
        </a:p>
      </dgm:t>
    </dgm:pt>
    <dgm:pt modelId="{3AC2EDD7-FE3B-4E71-9C65-DC5ACBC756EA}" type="parTrans" cxnId="{872326C3-50F5-4C33-B428-EC4D5B225F9C}">
      <dgm:prSet/>
      <dgm:spPr/>
      <dgm:t>
        <a:bodyPr/>
        <a:lstStyle/>
        <a:p>
          <a:endParaRPr lang="ru-RU"/>
        </a:p>
      </dgm:t>
    </dgm:pt>
    <dgm:pt modelId="{13EEF31B-BE58-4984-B3BC-C29C47ECB2FD}" type="sibTrans" cxnId="{872326C3-50F5-4C33-B428-EC4D5B225F9C}">
      <dgm:prSet/>
      <dgm:spPr/>
      <dgm:t>
        <a:bodyPr/>
        <a:lstStyle/>
        <a:p>
          <a:endParaRPr lang="ru-RU"/>
        </a:p>
      </dgm:t>
    </dgm:pt>
    <dgm:pt modelId="{267F4323-48FF-483D-BE57-7B36CCB95FAA}" type="pres">
      <dgm:prSet presAssocID="{F22223F6-8043-461C-BAC3-0E3B1BA5842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F91AA5F-0DC8-4DA8-8BBA-8E07C2D67C05}" type="pres">
      <dgm:prSet presAssocID="{7E615BBB-9704-47BA-8FEF-2CAD44D1BD8D}" presName="centerShape" presStyleLbl="node0" presStyleIdx="0" presStyleCnt="1"/>
      <dgm:spPr/>
    </dgm:pt>
    <dgm:pt modelId="{0B2FE412-9C9D-4583-B6FC-0BBACF8D805D}" type="pres">
      <dgm:prSet presAssocID="{5D434729-99D1-42A2-B8AC-670ADB2202BD}" presName="parTrans" presStyleLbl="sibTrans2D1" presStyleIdx="0" presStyleCnt="4"/>
      <dgm:spPr/>
    </dgm:pt>
    <dgm:pt modelId="{AA96574D-E518-498E-A7AA-34150D7AA2ED}" type="pres">
      <dgm:prSet presAssocID="{5D434729-99D1-42A2-B8AC-670ADB2202BD}" presName="connectorText" presStyleLbl="sibTrans2D1" presStyleIdx="0" presStyleCnt="4"/>
      <dgm:spPr/>
    </dgm:pt>
    <dgm:pt modelId="{D0D48206-05A8-4A76-A9BC-CEA18B151587}" type="pres">
      <dgm:prSet presAssocID="{7359757E-78D1-4B2A-AA09-26292A103A14}" presName="node" presStyleLbl="node1" presStyleIdx="0" presStyleCnt="4">
        <dgm:presLayoutVars>
          <dgm:bulletEnabled val="1"/>
        </dgm:presLayoutVars>
      </dgm:prSet>
      <dgm:spPr/>
    </dgm:pt>
    <dgm:pt modelId="{A038C94B-B178-47B6-A993-73C65749A3B8}" type="pres">
      <dgm:prSet presAssocID="{E82EC965-C853-433B-975F-A7883F63058E}" presName="parTrans" presStyleLbl="sibTrans2D1" presStyleIdx="1" presStyleCnt="4"/>
      <dgm:spPr/>
    </dgm:pt>
    <dgm:pt modelId="{5A201FE2-A6ED-4917-947D-8EB0EB557721}" type="pres">
      <dgm:prSet presAssocID="{E82EC965-C853-433B-975F-A7883F63058E}" presName="connectorText" presStyleLbl="sibTrans2D1" presStyleIdx="1" presStyleCnt="4"/>
      <dgm:spPr/>
    </dgm:pt>
    <dgm:pt modelId="{BD6A45C8-1DB8-4F3D-92BC-88A3DB7C3E0E}" type="pres">
      <dgm:prSet presAssocID="{0D84BD72-AAF1-4036-9287-9B1EB129374B}" presName="node" presStyleLbl="node1" presStyleIdx="1" presStyleCnt="4" custScaleX="189013" custScaleY="182727" custRadScaleRad="157845" custRadScaleInc="8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4CB75E-A867-47B7-BA20-FE814A851887}" type="pres">
      <dgm:prSet presAssocID="{8D5BDC3F-E789-4016-884C-B53CE9AFF85C}" presName="parTrans" presStyleLbl="sibTrans2D1" presStyleIdx="2" presStyleCnt="4"/>
      <dgm:spPr/>
    </dgm:pt>
    <dgm:pt modelId="{F90D6E10-C87A-4690-BD0F-1943DD1966FF}" type="pres">
      <dgm:prSet presAssocID="{8D5BDC3F-E789-4016-884C-B53CE9AFF85C}" presName="connectorText" presStyleLbl="sibTrans2D1" presStyleIdx="2" presStyleCnt="4"/>
      <dgm:spPr/>
    </dgm:pt>
    <dgm:pt modelId="{B1B4C85F-4735-43B7-B367-094C4187319A}" type="pres">
      <dgm:prSet presAssocID="{8223FB85-EFD4-4AB5-A269-71AE339A7D25}" presName="node" presStyleLbl="node1" presStyleIdx="2" presStyleCnt="4" custScaleX="167957" custScaleY="149172" custRadScaleRad="139382" custRadScaleInc="1190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4E3892-2B5C-4281-8FE1-08638DFB0FAC}" type="pres">
      <dgm:prSet presAssocID="{3AC2EDD7-FE3B-4E71-9C65-DC5ACBC756EA}" presName="parTrans" presStyleLbl="sibTrans2D1" presStyleIdx="3" presStyleCnt="4"/>
      <dgm:spPr/>
    </dgm:pt>
    <dgm:pt modelId="{502E736E-7F6A-496C-903F-FCD15DB2CB5E}" type="pres">
      <dgm:prSet presAssocID="{3AC2EDD7-FE3B-4E71-9C65-DC5ACBC756EA}" presName="connectorText" presStyleLbl="sibTrans2D1" presStyleIdx="3" presStyleCnt="4"/>
      <dgm:spPr/>
    </dgm:pt>
    <dgm:pt modelId="{7D9B2BD5-138D-46FC-8519-7B98776451F5}" type="pres">
      <dgm:prSet presAssocID="{D84046FC-B8CA-425A-85AF-463718CC987E}" presName="node" presStyleLbl="node1" presStyleIdx="3" presStyleCnt="4" custScaleX="166077" custScaleY="155065" custRadScaleRad="151573" custRadScaleInc="56159">
        <dgm:presLayoutVars>
          <dgm:bulletEnabled val="1"/>
        </dgm:presLayoutVars>
      </dgm:prSet>
      <dgm:spPr/>
    </dgm:pt>
  </dgm:ptLst>
  <dgm:cxnLst>
    <dgm:cxn modelId="{6F456D4C-A547-4107-AC25-31991DC5B96D}" type="presOf" srcId="{3AC2EDD7-FE3B-4E71-9C65-DC5ACBC756EA}" destId="{CB4E3892-2B5C-4281-8FE1-08638DFB0FAC}" srcOrd="0" destOrd="0" presId="urn:microsoft.com/office/officeart/2005/8/layout/radial5"/>
    <dgm:cxn modelId="{872326C3-50F5-4C33-B428-EC4D5B225F9C}" srcId="{7E615BBB-9704-47BA-8FEF-2CAD44D1BD8D}" destId="{D84046FC-B8CA-425A-85AF-463718CC987E}" srcOrd="3" destOrd="0" parTransId="{3AC2EDD7-FE3B-4E71-9C65-DC5ACBC756EA}" sibTransId="{13EEF31B-BE58-4984-B3BC-C29C47ECB2FD}"/>
    <dgm:cxn modelId="{BFDAC30D-5C50-44E2-A4B5-DA2A8FD09B29}" type="presOf" srcId="{0D84BD72-AAF1-4036-9287-9B1EB129374B}" destId="{BD6A45C8-1DB8-4F3D-92BC-88A3DB7C3E0E}" srcOrd="0" destOrd="0" presId="urn:microsoft.com/office/officeart/2005/8/layout/radial5"/>
    <dgm:cxn modelId="{410A710E-8EFA-4340-AA05-BB2938513ED8}" type="presOf" srcId="{3AC2EDD7-FE3B-4E71-9C65-DC5ACBC756EA}" destId="{502E736E-7F6A-496C-903F-FCD15DB2CB5E}" srcOrd="1" destOrd="0" presId="urn:microsoft.com/office/officeart/2005/8/layout/radial5"/>
    <dgm:cxn modelId="{A042D067-4022-41B5-A8E4-B0793D36487A}" type="presOf" srcId="{7E615BBB-9704-47BA-8FEF-2CAD44D1BD8D}" destId="{DF91AA5F-0DC8-4DA8-8BBA-8E07C2D67C05}" srcOrd="0" destOrd="0" presId="urn:microsoft.com/office/officeart/2005/8/layout/radial5"/>
    <dgm:cxn modelId="{F75B2170-B201-4EBD-AD03-5CD540F13805}" type="presOf" srcId="{E82EC965-C853-433B-975F-A7883F63058E}" destId="{A038C94B-B178-47B6-A993-73C65749A3B8}" srcOrd="0" destOrd="0" presId="urn:microsoft.com/office/officeart/2005/8/layout/radial5"/>
    <dgm:cxn modelId="{E2A139AC-A0C3-4E60-824C-FDA753DEBA82}" srcId="{7E615BBB-9704-47BA-8FEF-2CAD44D1BD8D}" destId="{8223FB85-EFD4-4AB5-A269-71AE339A7D25}" srcOrd="2" destOrd="0" parTransId="{8D5BDC3F-E789-4016-884C-B53CE9AFF85C}" sibTransId="{D64F893F-5BBF-4640-883C-E81BA0F65AEC}"/>
    <dgm:cxn modelId="{9F3FD8A7-18F0-40DD-AC6E-2C6D8DBC52D5}" srcId="{F22223F6-8043-461C-BAC3-0E3B1BA58420}" destId="{7E615BBB-9704-47BA-8FEF-2CAD44D1BD8D}" srcOrd="0" destOrd="0" parTransId="{723BEE6D-427E-4BCA-A4F4-58DB1BDAE594}" sibTransId="{E64D5309-C89C-4450-A212-FD1E14B20B67}"/>
    <dgm:cxn modelId="{592E0BDF-8E4C-4750-BB42-6B06544EB7CF}" type="presOf" srcId="{8223FB85-EFD4-4AB5-A269-71AE339A7D25}" destId="{B1B4C85F-4735-43B7-B367-094C4187319A}" srcOrd="0" destOrd="0" presId="urn:microsoft.com/office/officeart/2005/8/layout/radial5"/>
    <dgm:cxn modelId="{0296B90E-8009-42B6-B184-F849943CCD47}" type="presOf" srcId="{D84046FC-B8CA-425A-85AF-463718CC987E}" destId="{7D9B2BD5-138D-46FC-8519-7B98776451F5}" srcOrd="0" destOrd="0" presId="urn:microsoft.com/office/officeart/2005/8/layout/radial5"/>
    <dgm:cxn modelId="{89215FBF-4D65-4A7C-87AC-8D74B352A659}" type="presOf" srcId="{7359757E-78D1-4B2A-AA09-26292A103A14}" destId="{D0D48206-05A8-4A76-A9BC-CEA18B151587}" srcOrd="0" destOrd="0" presId="urn:microsoft.com/office/officeart/2005/8/layout/radial5"/>
    <dgm:cxn modelId="{314CF6D6-918B-417F-8EA0-61F561BAB6B9}" type="presOf" srcId="{8D5BDC3F-E789-4016-884C-B53CE9AFF85C}" destId="{F90D6E10-C87A-4690-BD0F-1943DD1966FF}" srcOrd="1" destOrd="0" presId="urn:microsoft.com/office/officeart/2005/8/layout/radial5"/>
    <dgm:cxn modelId="{9A2F527A-B3EE-4279-80C5-DF1DB820DF57}" srcId="{7E615BBB-9704-47BA-8FEF-2CAD44D1BD8D}" destId="{7359757E-78D1-4B2A-AA09-26292A103A14}" srcOrd="0" destOrd="0" parTransId="{5D434729-99D1-42A2-B8AC-670ADB2202BD}" sibTransId="{8F0F5D3B-C7BB-4FDC-A55E-F9D234A8D4CB}"/>
    <dgm:cxn modelId="{40BF5CCB-1B1D-4188-A440-14D5BC39D4C1}" type="presOf" srcId="{E82EC965-C853-433B-975F-A7883F63058E}" destId="{5A201FE2-A6ED-4917-947D-8EB0EB557721}" srcOrd="1" destOrd="0" presId="urn:microsoft.com/office/officeart/2005/8/layout/radial5"/>
    <dgm:cxn modelId="{0FB0256D-C6A2-424B-94A9-62D119B6371E}" type="presOf" srcId="{F22223F6-8043-461C-BAC3-0E3B1BA58420}" destId="{267F4323-48FF-483D-BE57-7B36CCB95FAA}" srcOrd="0" destOrd="0" presId="urn:microsoft.com/office/officeart/2005/8/layout/radial5"/>
    <dgm:cxn modelId="{26C2A0C5-12D3-4766-AA4D-C3DB9960C3E9}" srcId="{7E615BBB-9704-47BA-8FEF-2CAD44D1BD8D}" destId="{0D84BD72-AAF1-4036-9287-9B1EB129374B}" srcOrd="1" destOrd="0" parTransId="{E82EC965-C853-433B-975F-A7883F63058E}" sibTransId="{2BD3E85E-D9CF-4FC1-87D6-1970B545F982}"/>
    <dgm:cxn modelId="{98B4BCE7-4151-47F2-A6D1-5C641DFF79D4}" type="presOf" srcId="{5D434729-99D1-42A2-B8AC-670ADB2202BD}" destId="{0B2FE412-9C9D-4583-B6FC-0BBACF8D805D}" srcOrd="0" destOrd="0" presId="urn:microsoft.com/office/officeart/2005/8/layout/radial5"/>
    <dgm:cxn modelId="{D819CE9B-5007-450A-82DE-CEF198A08AEB}" type="presOf" srcId="{8D5BDC3F-E789-4016-884C-B53CE9AFF85C}" destId="{874CB75E-A867-47B7-BA20-FE814A851887}" srcOrd="0" destOrd="0" presId="urn:microsoft.com/office/officeart/2005/8/layout/radial5"/>
    <dgm:cxn modelId="{5A63CD50-52B8-4312-854C-86147932D585}" type="presOf" srcId="{5D434729-99D1-42A2-B8AC-670ADB2202BD}" destId="{AA96574D-E518-498E-A7AA-34150D7AA2ED}" srcOrd="1" destOrd="0" presId="urn:microsoft.com/office/officeart/2005/8/layout/radial5"/>
    <dgm:cxn modelId="{24F62767-0DC1-4FA5-B91B-246C59D22867}" type="presParOf" srcId="{267F4323-48FF-483D-BE57-7B36CCB95FAA}" destId="{DF91AA5F-0DC8-4DA8-8BBA-8E07C2D67C05}" srcOrd="0" destOrd="0" presId="urn:microsoft.com/office/officeart/2005/8/layout/radial5"/>
    <dgm:cxn modelId="{CA6A2CC9-3B41-4B4B-9FDE-84AF1A3AEAF7}" type="presParOf" srcId="{267F4323-48FF-483D-BE57-7B36CCB95FAA}" destId="{0B2FE412-9C9D-4583-B6FC-0BBACF8D805D}" srcOrd="1" destOrd="0" presId="urn:microsoft.com/office/officeart/2005/8/layout/radial5"/>
    <dgm:cxn modelId="{1F501028-C9FF-4576-A902-F7D57C56E450}" type="presParOf" srcId="{0B2FE412-9C9D-4583-B6FC-0BBACF8D805D}" destId="{AA96574D-E518-498E-A7AA-34150D7AA2ED}" srcOrd="0" destOrd="0" presId="urn:microsoft.com/office/officeart/2005/8/layout/radial5"/>
    <dgm:cxn modelId="{7C81834A-5C84-4639-B297-3BE4BAB40DD8}" type="presParOf" srcId="{267F4323-48FF-483D-BE57-7B36CCB95FAA}" destId="{D0D48206-05A8-4A76-A9BC-CEA18B151587}" srcOrd="2" destOrd="0" presId="urn:microsoft.com/office/officeart/2005/8/layout/radial5"/>
    <dgm:cxn modelId="{347DD8D9-FDCA-4DF6-91AA-3CDC0D2BCBC3}" type="presParOf" srcId="{267F4323-48FF-483D-BE57-7B36CCB95FAA}" destId="{A038C94B-B178-47B6-A993-73C65749A3B8}" srcOrd="3" destOrd="0" presId="urn:microsoft.com/office/officeart/2005/8/layout/radial5"/>
    <dgm:cxn modelId="{0338C557-A71E-462D-8F1D-54E793CB056D}" type="presParOf" srcId="{A038C94B-B178-47B6-A993-73C65749A3B8}" destId="{5A201FE2-A6ED-4917-947D-8EB0EB557721}" srcOrd="0" destOrd="0" presId="urn:microsoft.com/office/officeart/2005/8/layout/radial5"/>
    <dgm:cxn modelId="{701828DD-17B2-4890-9BE5-511A700462E0}" type="presParOf" srcId="{267F4323-48FF-483D-BE57-7B36CCB95FAA}" destId="{BD6A45C8-1DB8-4F3D-92BC-88A3DB7C3E0E}" srcOrd="4" destOrd="0" presId="urn:microsoft.com/office/officeart/2005/8/layout/radial5"/>
    <dgm:cxn modelId="{CA825060-56DB-4249-8283-29A03480C78F}" type="presParOf" srcId="{267F4323-48FF-483D-BE57-7B36CCB95FAA}" destId="{874CB75E-A867-47B7-BA20-FE814A851887}" srcOrd="5" destOrd="0" presId="urn:microsoft.com/office/officeart/2005/8/layout/radial5"/>
    <dgm:cxn modelId="{61143636-9D59-48A5-8C33-8768A3E29A65}" type="presParOf" srcId="{874CB75E-A867-47B7-BA20-FE814A851887}" destId="{F90D6E10-C87A-4690-BD0F-1943DD1966FF}" srcOrd="0" destOrd="0" presId="urn:microsoft.com/office/officeart/2005/8/layout/radial5"/>
    <dgm:cxn modelId="{5423FEEB-8EFD-48F6-8C55-6B5012AFA6E9}" type="presParOf" srcId="{267F4323-48FF-483D-BE57-7B36CCB95FAA}" destId="{B1B4C85F-4735-43B7-B367-094C4187319A}" srcOrd="6" destOrd="0" presId="urn:microsoft.com/office/officeart/2005/8/layout/radial5"/>
    <dgm:cxn modelId="{E99D398D-417E-42C8-AA1A-ED2CFAF74D27}" type="presParOf" srcId="{267F4323-48FF-483D-BE57-7B36CCB95FAA}" destId="{CB4E3892-2B5C-4281-8FE1-08638DFB0FAC}" srcOrd="7" destOrd="0" presId="urn:microsoft.com/office/officeart/2005/8/layout/radial5"/>
    <dgm:cxn modelId="{DB8FB38D-6CAE-46F4-B8A7-5CFA6703839A}" type="presParOf" srcId="{CB4E3892-2B5C-4281-8FE1-08638DFB0FAC}" destId="{502E736E-7F6A-496C-903F-FCD15DB2CB5E}" srcOrd="0" destOrd="0" presId="urn:microsoft.com/office/officeart/2005/8/layout/radial5"/>
    <dgm:cxn modelId="{CA5BD410-C084-4368-A811-39C9C296EBCF}" type="presParOf" srcId="{267F4323-48FF-483D-BE57-7B36CCB95FAA}" destId="{7D9B2BD5-138D-46FC-8519-7B98776451F5}" srcOrd="8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960A6-A660-4C97-8501-19959D77A27E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1C43D4-FA67-4FB3-9F9B-1C63BEC223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960A6-A660-4C97-8501-19959D77A27E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1C43D4-FA67-4FB3-9F9B-1C63BEC22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960A6-A660-4C97-8501-19959D77A27E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1C43D4-FA67-4FB3-9F9B-1C63BEC22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960A6-A660-4C97-8501-19959D77A27E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1C43D4-FA67-4FB3-9F9B-1C63BEC22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960A6-A660-4C97-8501-19959D77A27E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1C43D4-FA67-4FB3-9F9B-1C63BEC223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960A6-A660-4C97-8501-19959D77A27E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1C43D4-FA67-4FB3-9F9B-1C63BEC22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960A6-A660-4C97-8501-19959D77A27E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1C43D4-FA67-4FB3-9F9B-1C63BEC22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960A6-A660-4C97-8501-19959D77A27E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1C43D4-FA67-4FB3-9F9B-1C63BEC22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960A6-A660-4C97-8501-19959D77A27E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1C43D4-FA67-4FB3-9F9B-1C63BEC223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960A6-A660-4C97-8501-19959D77A27E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1C43D4-FA67-4FB3-9F9B-1C63BEC22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960A6-A660-4C97-8501-19959D77A27E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1C43D4-FA67-4FB3-9F9B-1C63BEC223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D2960A6-A660-4C97-8501-19959D77A27E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11C43D4-FA67-4FB3-9F9B-1C63BEC223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205660" cy="5681682"/>
          </a:xfrm>
        </p:spPr>
        <p:txBody>
          <a:bodyPr>
            <a:normAutofit/>
          </a:bodyPr>
          <a:lstStyle/>
          <a:p>
            <a:pPr algn="l"/>
            <a:r>
              <a:rPr lang="ru-RU" sz="4800" dirty="0" smtClean="0"/>
              <a:t>Программа воспитания и социализации обучающихся на ступени основного общего образования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Модель выпускника 9 класса: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928670"/>
            <a:ext cx="7498080" cy="592933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 </a:t>
            </a:r>
            <a:r>
              <a:rPr lang="ru-RU" b="1" dirty="0" smtClean="0"/>
              <a:t>подросток, освоивший общеобразовательные программы;</a:t>
            </a:r>
          </a:p>
          <a:p>
            <a:r>
              <a:rPr lang="ru-RU" b="1" dirty="0" smtClean="0"/>
              <a:t>подросток</a:t>
            </a:r>
            <a:r>
              <a:rPr lang="ru-RU" b="1" dirty="0" smtClean="0"/>
              <a:t>, который приобрел необходимые знания и навыки жизни в обществе,</a:t>
            </a:r>
          </a:p>
          <a:p>
            <a:r>
              <a:rPr lang="ru-RU" b="1" dirty="0" smtClean="0"/>
              <a:t> </a:t>
            </a:r>
            <a:r>
              <a:rPr lang="ru-RU" b="1" dirty="0" smtClean="0"/>
              <a:t>профессиональной среде, владеющий навыками коммуникации;</a:t>
            </a:r>
          </a:p>
          <a:p>
            <a:r>
              <a:rPr lang="ru-RU" b="1" dirty="0" smtClean="0"/>
              <a:t> </a:t>
            </a:r>
            <a:r>
              <a:rPr lang="ru-RU" b="1" dirty="0" smtClean="0"/>
              <a:t>подросток с устойчивой потребностью в самореализации и самовоспитании;</a:t>
            </a:r>
          </a:p>
          <a:p>
            <a:r>
              <a:rPr lang="ru-RU" b="1" dirty="0" smtClean="0"/>
              <a:t> </a:t>
            </a:r>
            <a:r>
              <a:rPr lang="ru-RU" b="1" dirty="0" smtClean="0"/>
              <a:t>подросток, знающий свои гражданские права и умеющий их реализовывать;</a:t>
            </a:r>
          </a:p>
          <a:p>
            <a:r>
              <a:rPr lang="ru-RU" b="1" dirty="0" smtClean="0"/>
              <a:t>подросток</a:t>
            </a:r>
            <a:r>
              <a:rPr lang="ru-RU" b="1" dirty="0" smtClean="0"/>
              <a:t>, умеющий уважать свое и чужое достоинство;</a:t>
            </a:r>
          </a:p>
          <a:p>
            <a:r>
              <a:rPr lang="ru-RU" b="1" dirty="0" smtClean="0"/>
              <a:t>подросток</a:t>
            </a:r>
            <a:r>
              <a:rPr lang="ru-RU" b="1" dirty="0" smtClean="0"/>
              <a:t>, обладающий запасом духовных и нравственных качеств, таких как:      великодушие, порядочность, честность, милосердие, сострадание, готовность прийти на помощь другим людям;</a:t>
            </a:r>
          </a:p>
          <a:p>
            <a:r>
              <a:rPr lang="ru-RU" b="1" dirty="0" smtClean="0"/>
              <a:t>подросток</a:t>
            </a:r>
            <a:r>
              <a:rPr lang="ru-RU" b="1" dirty="0" smtClean="0"/>
              <a:t>, любящий свою семью.</a:t>
            </a: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7498080" cy="6429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>Основные </a:t>
            </a:r>
            <a:r>
              <a:rPr lang="ru-RU" sz="2400" b="1" dirty="0" smtClean="0"/>
              <a:t> </a:t>
            </a:r>
            <a:r>
              <a:rPr lang="ru-RU" sz="2400" b="1" dirty="0" smtClean="0"/>
              <a:t>ценностные </a:t>
            </a:r>
            <a:r>
              <a:rPr lang="ru-RU" sz="2400" b="1" dirty="0" smtClean="0"/>
              <a:t>установки </a:t>
            </a:r>
            <a:r>
              <a:rPr lang="ru-RU" sz="2400" b="1" dirty="0" smtClean="0"/>
              <a:t>воспитания и социализации обучающихся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928670"/>
            <a:ext cx="7498080" cy="530066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современный национальный воспитательный идеал-это высоконравственный, творческий, компетентный гражданин России, принимающий судьбу Отечества как свою личную, осознающий ответственность за настоящее и будущее своей страны, укорененный в духовных и культурных традициях многонационального народа Российской Федерации;</a:t>
            </a:r>
          </a:p>
          <a:p>
            <a:pPr lvl="0"/>
            <a:r>
              <a:rPr lang="ru-RU" dirty="0" smtClean="0"/>
              <a:t> система базовых национальных ценностей: патриотизм; социальная солидарность;  гражданственность;  семья; труд и творчество; наука; традиционные российские религии; искусство и литература; природа; человечество.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Основные направления </a:t>
            </a:r>
            <a:r>
              <a:rPr lang="ru-RU" sz="3200" b="1" dirty="0" smtClean="0"/>
              <a:t>воспитания </a:t>
            </a:r>
            <a:r>
              <a:rPr lang="ru-RU" sz="3200" b="1" dirty="0" smtClean="0"/>
              <a:t>и социализации обучающихся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14282" y="1500174"/>
            <a:ext cx="3929090" cy="5357826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/>
              <a:t> </a:t>
            </a:r>
            <a:r>
              <a:rPr lang="ru-RU" sz="3000" b="1" dirty="0" smtClean="0"/>
              <a:t>воспитание гражданственности, патриотизма, уважения к правам, свободам и обязанностям человека (ценности: любовь к России, своему народу, своему краю, гражданское общество, поликультурный мир, свобода личная и национальная, доверие к людям, институтам государства и гражданского общества, социальная солидарность, мир во </a:t>
            </a:r>
            <a:r>
              <a:rPr lang="ru-RU" sz="3000" b="1" dirty="0" err="1" smtClean="0"/>
              <a:t>всѐм </a:t>
            </a:r>
            <a:r>
              <a:rPr lang="ru-RU" sz="3000" b="1" dirty="0" smtClean="0"/>
              <a:t>мире, многообразие и уважение культур и народов);</a:t>
            </a:r>
          </a:p>
          <a:p>
            <a:r>
              <a:rPr lang="ru-RU" sz="3000" b="1" dirty="0" smtClean="0"/>
              <a:t> </a:t>
            </a:r>
            <a:r>
              <a:rPr lang="ru-RU" sz="3000" b="1" dirty="0" smtClean="0"/>
              <a:t>воспитание социальной  ответственности и компетентности (ценности: правовое государство, демократическое государство, социальное государство, закон и правопорядок, социальная компетентность, социальная ответственность, служение Отечеству, ответственность за настоящее и будущее своей страны);</a:t>
            </a:r>
          </a:p>
          <a:p>
            <a:r>
              <a:rPr lang="ru-RU" sz="3000" b="1" dirty="0" smtClean="0"/>
              <a:t>воспитание </a:t>
            </a:r>
            <a:r>
              <a:rPr lang="ru-RU" sz="3000" b="1" dirty="0" smtClean="0"/>
              <a:t>нравственных чувств, убеждений, этического сознания (ценности:  нравственный выбор; жизнь и смысл жизни; справедливость; милосердие; честь; достоинство; уважение родителей; уважение достоинства другого человека, равноправие, ответственность, любовь и верность; забота о старших и младших; свобода совести и вероисповедания; толерантность, представление о светской этике, вере, духовности, религиозной жизни человека, ценностях религиозного мировоззрения, формируемое на основе межконфессионального диалога; духовно-нравственное развитие личности</a:t>
            </a:r>
            <a:r>
              <a:rPr lang="ru-RU" sz="3000" b="1" dirty="0" smtClean="0"/>
              <a:t>);</a:t>
            </a:r>
            <a:endParaRPr lang="ru-RU" sz="3000" b="1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072066" y="1524000"/>
            <a:ext cx="3861622" cy="5334000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/>
              <a:t> </a:t>
            </a:r>
            <a:r>
              <a:rPr lang="ru-RU" sz="3000" b="1" dirty="0" smtClean="0"/>
              <a:t>воспитание экологической культуры, культуры здорового и безопасного образа жизни  (ценности:  жизнь во всех ее проявлениях; экологическая безопасность; экологическая грамотность; физическое, физиологическое, репродуктивное, психическое, социально-психологическое, духовное здоровье; экологическая культура; экологически целесообразный здоровый и безопасный образ жизни; ресурсосбережение; экологическая этика; экологическая ответственность; социальное партнерство для улучшения экологического качества окружающей среды; устойчивое развитие общества в гармонии с природой);</a:t>
            </a:r>
          </a:p>
          <a:p>
            <a:r>
              <a:rPr lang="ru-RU" sz="3000" b="1" dirty="0" smtClean="0"/>
              <a:t> </a:t>
            </a:r>
            <a:r>
              <a:rPr lang="ru-RU" sz="3000" b="1" dirty="0" smtClean="0"/>
              <a:t>воспитание трудолюбия, сознательного, творческого отношения к образованию, труду и жизни, подготовка к сознательному выбору профессии (ценности: научное знание, стремление к познанию и истине, научная картина мира, нравственный смысл учения и самообразования, интеллектуальное развитие личности; уважение к труду и людям труда; нравственный смысл труда, творчество и созидание; целеустремленность и настойчивость, бережливость, выбор профессии);</a:t>
            </a:r>
          </a:p>
          <a:p>
            <a:r>
              <a:rPr lang="ru-RU" sz="3000" b="1" smtClean="0"/>
              <a:t>воспитание </a:t>
            </a:r>
            <a:r>
              <a:rPr lang="ru-RU" sz="3000" b="1" dirty="0" smtClean="0"/>
              <a:t>ценностного отношения к прекрасному, формирование основ эстетической культуры — эстетическое воспитание (ценности: красота, гармония, духовный мир человека, самовыражение личности в творчестве и искусстве, эстетическое развитие личности).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" descr="dandilion_butter_hw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63" y="0"/>
            <a:ext cx="2071687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00625"/>
            <a:ext cx="3043238" cy="500063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принципы</a:t>
            </a:r>
            <a:endParaRPr lang="ru-RU" dirty="0"/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3214678" y="428604"/>
            <a:ext cx="3214687" cy="2285995"/>
          </a:xfrm>
          <a:prstGeom prst="verticalScroll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5929313" y="1571612"/>
            <a:ext cx="3214687" cy="2286016"/>
          </a:xfrm>
          <a:prstGeom prst="verticalScroll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0" y="285751"/>
            <a:ext cx="3214688" cy="2000242"/>
          </a:xfrm>
          <a:prstGeom prst="verticalScroll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0" y="2428868"/>
            <a:ext cx="3214688" cy="1714512"/>
          </a:xfrm>
          <a:prstGeom prst="verticalScroll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48" name="TextBox 11"/>
          <p:cNvSpPr txBox="1">
            <a:spLocks noChangeArrowheads="1"/>
          </p:cNvSpPr>
          <p:nvPr/>
        </p:nvSpPr>
        <p:spPr bwMode="auto">
          <a:xfrm>
            <a:off x="428596" y="714356"/>
            <a:ext cx="242889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Принцип ориентации </a:t>
            </a:r>
            <a:r>
              <a:rPr lang="ru-RU" sz="2800" b="1" dirty="0" smtClean="0">
                <a:solidFill>
                  <a:schemeClr val="bg1"/>
                </a:solidFill>
              </a:rPr>
              <a:t>на </a:t>
            </a:r>
            <a:r>
              <a:rPr lang="ru-RU" sz="2800" b="1" dirty="0" smtClean="0">
                <a:solidFill>
                  <a:schemeClr val="bg1"/>
                </a:solidFill>
              </a:rPr>
              <a:t>идеал.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0249" name="TextBox 12"/>
          <p:cNvSpPr txBox="1">
            <a:spLocks noChangeArrowheads="1"/>
          </p:cNvSpPr>
          <p:nvPr/>
        </p:nvSpPr>
        <p:spPr bwMode="auto">
          <a:xfrm>
            <a:off x="6500826" y="1928802"/>
            <a:ext cx="214315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Принцип диалогического общения.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0250" name="TextBox 13"/>
          <p:cNvSpPr txBox="1">
            <a:spLocks noChangeArrowheads="1"/>
          </p:cNvSpPr>
          <p:nvPr/>
        </p:nvSpPr>
        <p:spPr bwMode="auto">
          <a:xfrm>
            <a:off x="3571875" y="1000125"/>
            <a:ext cx="24288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Принцип следования нравственному примеру.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0251" name="TextBox 14"/>
          <p:cNvSpPr txBox="1">
            <a:spLocks noChangeArrowheads="1"/>
          </p:cNvSpPr>
          <p:nvPr/>
        </p:nvSpPr>
        <p:spPr bwMode="auto">
          <a:xfrm>
            <a:off x="357158" y="2643182"/>
            <a:ext cx="24288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Принцип идентификации (персонификации)</a:t>
            </a:r>
            <a:endParaRPr lang="ru-RU" sz="2400" dirty="0">
              <a:solidFill>
                <a:schemeClr val="bg1"/>
              </a:solidFill>
            </a:endParaRPr>
          </a:p>
        </p:txBody>
      </p:sp>
      <p:cxnSp>
        <p:nvCxnSpPr>
          <p:cNvPr id="17" name="Прямая со стрелкой 16"/>
          <p:cNvCxnSpPr>
            <a:stCxn id="2" idx="0"/>
          </p:cNvCxnSpPr>
          <p:nvPr/>
        </p:nvCxnSpPr>
        <p:spPr>
          <a:xfrm rot="5400000" flipH="1" flipV="1">
            <a:off x="4475565" y="3403992"/>
            <a:ext cx="1643063" cy="15502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2" idx="0"/>
            <a:endCxn id="4" idx="2"/>
          </p:cNvCxnSpPr>
          <p:nvPr/>
        </p:nvCxnSpPr>
        <p:spPr>
          <a:xfrm rot="5400000" flipH="1" flipV="1">
            <a:off x="3528995" y="3707598"/>
            <a:ext cx="2286026" cy="3000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2" idx="0"/>
          </p:cNvCxnSpPr>
          <p:nvPr/>
        </p:nvCxnSpPr>
        <p:spPr>
          <a:xfrm rot="16200000" flipV="1">
            <a:off x="3011086" y="3489717"/>
            <a:ext cx="1500187" cy="15216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2" idx="0"/>
          </p:cNvCxnSpPr>
          <p:nvPr/>
        </p:nvCxnSpPr>
        <p:spPr>
          <a:xfrm rot="16200000" flipV="1">
            <a:off x="3582590" y="4061221"/>
            <a:ext cx="571493" cy="13073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785786" y="6211669"/>
            <a:ext cx="75724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основной принцип реализации является  </a:t>
            </a:r>
            <a:r>
              <a:rPr kumimoji="0" lang="ru-RU" b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системно - </a:t>
            </a:r>
            <a:r>
              <a:rPr kumimoji="0" lang="ru-RU" b="1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деятельностной</a:t>
            </a:r>
            <a:r>
              <a:rPr kumimoji="0" lang="ru-RU" b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организации воспитания.</a:t>
            </a:r>
            <a:endParaRPr kumimoji="0" lang="ru-RU" b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Вертикальный свиток 19"/>
          <p:cNvSpPr/>
          <p:nvPr/>
        </p:nvSpPr>
        <p:spPr>
          <a:xfrm>
            <a:off x="0" y="4357694"/>
            <a:ext cx="3214688" cy="1785950"/>
          </a:xfrm>
          <a:prstGeom prst="verticalScroll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428596" y="4929198"/>
            <a:ext cx="221457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Принцип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полисубъектности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воспитания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 стрелкой 24"/>
          <p:cNvCxnSpPr>
            <a:stCxn id="2" idx="0"/>
          </p:cNvCxnSpPr>
          <p:nvPr/>
        </p:nvCxnSpPr>
        <p:spPr>
          <a:xfrm rot="16200000" flipV="1">
            <a:off x="3725466" y="4204097"/>
            <a:ext cx="214303" cy="13787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" name="Вертикальный свиток 25"/>
          <p:cNvSpPr/>
          <p:nvPr/>
        </p:nvSpPr>
        <p:spPr>
          <a:xfrm>
            <a:off x="5929312" y="3929066"/>
            <a:ext cx="3214688" cy="2143140"/>
          </a:xfrm>
          <a:prstGeom prst="verticalScroll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429388" y="4286256"/>
            <a:ext cx="228601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Принцип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системно-деятельностной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организации воспитания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 rot="5400000" flipH="1" flipV="1">
            <a:off x="4918869" y="3796511"/>
            <a:ext cx="785812" cy="16224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000"/>
                            </p:stCondLst>
                            <p:childTnLst>
                              <p:par>
                                <p:cTn id="4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1000"/>
                            </p:stCondLst>
                            <p:childTnLst>
                              <p:par>
                                <p:cTn id="5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2000"/>
                            </p:stCondLst>
                            <p:childTnLst>
                              <p:par>
                                <p:cTn id="5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20" grpId="0" animBg="1"/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Содержание </a:t>
            </a:r>
            <a:r>
              <a:rPr lang="ru-RU" sz="2000" dirty="0" smtClean="0"/>
              <a:t>духовно-нравственного развития и воспитания учащихся отбирается на основании базовых национальных ценностей в логике реализации основных направлений.</a:t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1080"/>
          <p:cNvSpPr>
            <a:spLocks noChangeArrowheads="1"/>
          </p:cNvSpPr>
          <p:nvPr/>
        </p:nvSpPr>
        <p:spPr bwMode="auto">
          <a:xfrm>
            <a:off x="1714500" y="785813"/>
            <a:ext cx="3276600" cy="1323439"/>
          </a:xfrm>
          <a:prstGeom prst="wedgeRectCallout">
            <a:avLst>
              <a:gd name="adj1" fmla="val -35567"/>
              <a:gd name="adj2" fmla="val 26045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v"/>
              <a:defRPr/>
            </a:pPr>
            <a:r>
              <a:rPr lang="ru-RU" sz="2000" b="1" dirty="0" smtClean="0"/>
              <a:t>участия специалистов и социальных партнеров по направлениям социального воспитания</a:t>
            </a:r>
            <a:r>
              <a:rPr lang="ru-RU" sz="1200" b="1" i="1" dirty="0" smtClean="0">
                <a:solidFill>
                  <a:schemeClr val="bg1"/>
                </a:solidFill>
              </a:rPr>
              <a:t>)</a:t>
            </a:r>
            <a:r>
              <a:rPr lang="ru-RU" sz="2000" b="1" dirty="0" smtClean="0"/>
              <a:t> </a:t>
            </a:r>
            <a:endParaRPr lang="ru-RU" sz="1200" b="1" i="1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64291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формы организации педагогической поддержки социализации обучающихся</a:t>
            </a:r>
            <a:r>
              <a:rPr lang="ru-RU" sz="3600" b="1" dirty="0" smtClean="0"/>
              <a:t>. </a:t>
            </a:r>
            <a:endParaRPr lang="ru-RU" sz="3600" b="1" dirty="0"/>
          </a:p>
        </p:txBody>
      </p:sp>
      <p:pic>
        <p:nvPicPr>
          <p:cNvPr id="12292" name="Picture 27" descr="C:\Program Files\Microsoft Office\Clipart\Pub60Cor\ph02742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75114">
            <a:off x="187696" y="4746592"/>
            <a:ext cx="2743200" cy="1497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ext Box 1091"/>
          <p:cNvSpPr txBox="1">
            <a:spLocks noChangeArrowheads="1"/>
          </p:cNvSpPr>
          <p:nvPr/>
        </p:nvSpPr>
        <p:spPr bwMode="auto">
          <a:xfrm rot="10259446">
            <a:off x="1097481" y="5314849"/>
            <a:ext cx="1281112" cy="368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b="1" dirty="0" smtClean="0"/>
              <a:t>ФОРМЫ</a:t>
            </a:r>
            <a:endParaRPr lang="ru-RU" b="1" dirty="0"/>
          </a:p>
        </p:txBody>
      </p:sp>
      <p:sp>
        <p:nvSpPr>
          <p:cNvPr id="8" name="AutoShape 1080"/>
          <p:cNvSpPr>
            <a:spLocks noChangeArrowheads="1"/>
          </p:cNvSpPr>
          <p:nvPr/>
        </p:nvSpPr>
        <p:spPr bwMode="auto">
          <a:xfrm>
            <a:off x="4000496" y="5595938"/>
            <a:ext cx="2928938" cy="707886"/>
          </a:xfrm>
          <a:prstGeom prst="wedgeRectCallout">
            <a:avLst>
              <a:gd name="adj1" fmla="val -105040"/>
              <a:gd name="adj2" fmla="val -23796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v"/>
              <a:defRPr/>
            </a:pPr>
            <a:r>
              <a:rPr lang="ru-RU" sz="2000" b="1" dirty="0" smtClean="0"/>
              <a:t>общественная </a:t>
            </a:r>
            <a:r>
              <a:rPr lang="ru-RU" sz="2000" b="1" dirty="0" smtClean="0"/>
              <a:t>и </a:t>
            </a:r>
            <a:r>
              <a:rPr lang="ru-RU" sz="2000" b="1" dirty="0" smtClean="0"/>
              <a:t>трудовая деятельность</a:t>
            </a:r>
            <a:endParaRPr lang="ru-RU" sz="1200" b="1" i="1" dirty="0">
              <a:solidFill>
                <a:schemeClr val="bg1"/>
              </a:solidFill>
            </a:endParaRPr>
          </a:p>
        </p:txBody>
      </p:sp>
      <p:sp>
        <p:nvSpPr>
          <p:cNvPr id="11" name="AutoShape 1080"/>
          <p:cNvSpPr>
            <a:spLocks noChangeArrowheads="1"/>
          </p:cNvSpPr>
          <p:nvPr/>
        </p:nvSpPr>
        <p:spPr bwMode="auto">
          <a:xfrm>
            <a:off x="0" y="2571744"/>
            <a:ext cx="3786182" cy="1200329"/>
          </a:xfrm>
          <a:prstGeom prst="wedgeRectCallout">
            <a:avLst>
              <a:gd name="adj1" fmla="val -17547"/>
              <a:gd name="adj2" fmla="val 144094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v"/>
              <a:defRPr/>
            </a:pPr>
            <a:r>
              <a:rPr lang="ru-RU" b="1" dirty="0" smtClean="0">
                <a:solidFill>
                  <a:sysClr val="windowText" lastClr="000000"/>
                </a:solidFill>
              </a:rPr>
              <a:t>создания дополнительных пространств самореализации обучающихся с учетом урочной и внеурочной деятельности</a:t>
            </a:r>
            <a:endParaRPr lang="ru-RU" b="1" i="1" dirty="0">
              <a:solidFill>
                <a:sysClr val="windowText" lastClr="000000"/>
              </a:solidFill>
            </a:endParaRPr>
          </a:p>
        </p:txBody>
      </p:sp>
      <p:sp>
        <p:nvSpPr>
          <p:cNvPr id="13" name="AutoShape 1080"/>
          <p:cNvSpPr>
            <a:spLocks noChangeArrowheads="1"/>
          </p:cNvSpPr>
          <p:nvPr/>
        </p:nvSpPr>
        <p:spPr bwMode="auto">
          <a:xfrm>
            <a:off x="5143500" y="1143000"/>
            <a:ext cx="3500438" cy="1631216"/>
          </a:xfrm>
          <a:prstGeom prst="wedgeRectCallout">
            <a:avLst>
              <a:gd name="adj1" fmla="val -113141"/>
              <a:gd name="adj2" fmla="val 149323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v"/>
              <a:defRPr/>
            </a:pPr>
            <a:r>
              <a:rPr lang="ru-RU" sz="2000" b="1" dirty="0" smtClean="0"/>
              <a:t>методического обеспечения социальной деятельности и формирования социальной среды школы</a:t>
            </a:r>
            <a:r>
              <a:rPr lang="ru-RU" sz="2000" dirty="0" smtClean="0"/>
              <a:t>. </a:t>
            </a:r>
            <a:endParaRPr lang="ru-RU" sz="1200" b="1" i="1" dirty="0">
              <a:solidFill>
                <a:schemeClr val="bg1"/>
              </a:solidFill>
            </a:endParaRPr>
          </a:p>
        </p:txBody>
      </p:sp>
      <p:sp>
        <p:nvSpPr>
          <p:cNvPr id="10" name="AutoShape 1080"/>
          <p:cNvSpPr>
            <a:spLocks noChangeArrowheads="1"/>
          </p:cNvSpPr>
          <p:nvPr/>
        </p:nvSpPr>
        <p:spPr bwMode="auto">
          <a:xfrm>
            <a:off x="5929322" y="4572008"/>
            <a:ext cx="2928938" cy="707886"/>
          </a:xfrm>
          <a:prstGeom prst="wedgeRectCallout">
            <a:avLst>
              <a:gd name="adj1" fmla="val -158657"/>
              <a:gd name="adj2" fmla="val 4748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v"/>
              <a:defRPr/>
            </a:pPr>
            <a:r>
              <a:rPr lang="ru-RU" sz="2000" b="1" dirty="0" smtClean="0"/>
              <a:t>познавательная деятельность</a:t>
            </a:r>
            <a:endParaRPr lang="ru-RU" sz="1200" b="1" i="1" dirty="0">
              <a:solidFill>
                <a:schemeClr val="bg1"/>
              </a:solidFill>
            </a:endParaRPr>
          </a:p>
        </p:txBody>
      </p:sp>
      <p:sp>
        <p:nvSpPr>
          <p:cNvPr id="7" name="AutoShape 1080"/>
          <p:cNvSpPr>
            <a:spLocks noChangeArrowheads="1"/>
          </p:cNvSpPr>
          <p:nvPr/>
        </p:nvSpPr>
        <p:spPr bwMode="auto">
          <a:xfrm>
            <a:off x="5572132" y="3429000"/>
            <a:ext cx="2928938" cy="400110"/>
          </a:xfrm>
          <a:prstGeom prst="wedgeRectCallout">
            <a:avLst>
              <a:gd name="adj1" fmla="val -148174"/>
              <a:gd name="adj2" fmla="val 343135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v"/>
              <a:defRPr/>
            </a:pPr>
            <a:r>
              <a:rPr lang="ru-RU" sz="2000" b="1" dirty="0" smtClean="0"/>
              <a:t>ролевые </a:t>
            </a:r>
            <a:r>
              <a:rPr lang="ru-RU" sz="2000" b="1" dirty="0" smtClean="0"/>
              <a:t>игры</a:t>
            </a:r>
            <a:endParaRPr lang="ru-RU" sz="12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18" presetClass="entr" presetSubtype="9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18" presetClass="entr" presetSubtype="9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7" presetID="18" presetClass="entr" presetSubtype="9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000"/>
                            </p:stCondLst>
                            <p:childTnLst>
                              <p:par>
                                <p:cTn id="21" presetID="18" presetClass="entr" presetSubtype="9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500"/>
                            </p:stCondLst>
                            <p:childTnLst>
                              <p:par>
                                <p:cTn id="25" presetID="18" presetClass="entr" presetSubtype="9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 autoUpdateAnimBg="0"/>
      <p:bldP spid="8" grpId="0" animBg="1" autoUpdateAnimBg="0"/>
      <p:bldP spid="11" grpId="0" animBg="1" autoUpdateAnimBg="0"/>
      <p:bldP spid="13" grpId="0" animBg="1" autoUpdateAnimBg="0"/>
      <p:bldP spid="10" grpId="0" animBg="1" autoUpdateAnimBg="0"/>
      <p:bldP spid="7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858280" cy="11540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Организация работы по формированию экологически целесообразного, здорового и безопасного образа жизни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Формирование осознанного отношения к собственному здоровью, устойчивых представлений о здоровье и здоровом образе жизни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smtClean="0"/>
              <a:t>факторах, оказывающих позитивное и негативное влияние на здоровье; </a:t>
            </a:r>
            <a:endParaRPr lang="ru-RU" dirty="0" smtClean="0"/>
          </a:p>
          <a:p>
            <a:r>
              <a:rPr lang="ru-RU" dirty="0" smtClean="0"/>
              <a:t>формирование </a:t>
            </a:r>
            <a:r>
              <a:rPr lang="ru-RU" dirty="0" smtClean="0"/>
              <a:t>личных убеждений, качеств и привычек, способствующих снижению риска здоровью в повседневной </a:t>
            </a:r>
            <a:r>
              <a:rPr lang="ru-RU" dirty="0" smtClean="0"/>
              <a:t>жизни (включает </a:t>
            </a:r>
            <a:r>
              <a:rPr lang="ru-RU" dirty="0" smtClean="0"/>
              <a:t>несколько </a:t>
            </a:r>
            <a:r>
              <a:rPr lang="ru-RU" dirty="0" smtClean="0"/>
              <a:t>модулей)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Деятельность </a:t>
            </a:r>
            <a:r>
              <a:rPr lang="ru-RU" sz="2400" b="1" dirty="0" smtClean="0"/>
              <a:t>в </a:t>
            </a:r>
            <a:r>
              <a:rPr lang="ru-RU" sz="2400" b="1" dirty="0" smtClean="0"/>
              <a:t>области непрерывного экологического </a:t>
            </a:r>
            <a:r>
              <a:rPr lang="ru-RU" sz="2400" b="1" dirty="0" err="1" smtClean="0"/>
              <a:t>здоровьесберегающего</a:t>
            </a:r>
            <a:r>
              <a:rPr lang="ru-RU" sz="2400" b="1" dirty="0" smtClean="0"/>
              <a:t> образования обучающихся.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2000240"/>
            <a:ext cx="7498080" cy="450059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u="sng" dirty="0" smtClean="0"/>
              <a:t>представлена в виде пяти взаимосвязанных блоков: </a:t>
            </a:r>
            <a:endParaRPr lang="ru-RU" b="1" i="1" u="sng" dirty="0" smtClean="0"/>
          </a:p>
          <a:p>
            <a:r>
              <a:rPr lang="ru-RU" dirty="0" smtClean="0"/>
              <a:t>по </a:t>
            </a:r>
            <a:r>
              <a:rPr lang="ru-RU" dirty="0" smtClean="0"/>
              <a:t>созданию экологически безопасной </a:t>
            </a:r>
            <a:r>
              <a:rPr lang="ru-RU" dirty="0" err="1" smtClean="0"/>
              <a:t>здоровьесберагающей</a:t>
            </a:r>
            <a:r>
              <a:rPr lang="ru-RU" dirty="0" smtClean="0"/>
              <a:t> инфраструктуры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smtClean="0"/>
              <a:t>рациональной организации учебной и </a:t>
            </a:r>
            <a:r>
              <a:rPr lang="ru-RU" dirty="0" err="1" smtClean="0"/>
              <a:t>внеучебной</a:t>
            </a:r>
            <a:r>
              <a:rPr lang="ru-RU" dirty="0" smtClean="0"/>
              <a:t> деятельности обучающихся; </a:t>
            </a:r>
            <a:endParaRPr lang="ru-RU" dirty="0" smtClean="0"/>
          </a:p>
          <a:p>
            <a:r>
              <a:rPr lang="ru-RU" dirty="0" smtClean="0"/>
              <a:t>эффективной </a:t>
            </a:r>
            <a:r>
              <a:rPr lang="ru-RU" dirty="0" smtClean="0"/>
              <a:t>организации физкультурно-оздоровительной работы; </a:t>
            </a:r>
            <a:endParaRPr lang="ru-RU" dirty="0" smtClean="0"/>
          </a:p>
          <a:p>
            <a:r>
              <a:rPr lang="ru-RU" dirty="0" smtClean="0"/>
              <a:t>реализации </a:t>
            </a:r>
            <a:r>
              <a:rPr lang="ru-RU" dirty="0" smtClean="0"/>
              <a:t>модульных образовательных программ и просветительской работы с родителями (законными представителями) и должна способствовать формированию у обучающихся экологической культуры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 smtClean="0"/>
              <a:t>ценностного отношения к жизни во всех ее проявлениях, здоровью, качеству окружающей среды, умений вести здоровый и безопасный образ </a:t>
            </a:r>
            <a:r>
              <a:rPr lang="ru-RU" dirty="0" smtClean="0"/>
              <a:t>жизни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 descr="E:\Красота\200016.JPG"/>
          <p:cNvPicPr>
            <a:picLocks noChangeAspect="1" noChangeArrowheads="1"/>
          </p:cNvPicPr>
          <p:nvPr/>
        </p:nvPicPr>
        <p:blipFill>
          <a:blip r:embed="rId2"/>
          <a:srcRect l="4102" t="3125" r="2148" b="4590"/>
          <a:stretch>
            <a:fillRect/>
          </a:stretch>
        </p:blipFill>
        <p:spPr bwMode="auto">
          <a:xfrm>
            <a:off x="0" y="-35721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b="1" dirty="0" smtClean="0"/>
              <a:t>Основные формы повышения педагогической культуры родителей (законных представителей) обучающихся</a:t>
            </a:r>
            <a:endParaRPr lang="ru-RU" sz="2400" b="1" dirty="0"/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-427" y="2428868"/>
            <a:ext cx="9144705" cy="4143404"/>
            <a:chOff x="330" y="1206"/>
            <a:chExt cx="5512" cy="2846"/>
          </a:xfrm>
        </p:grpSpPr>
        <p:sp>
          <p:nvSpPr>
            <p:cNvPr id="6" name="AutoShape 12"/>
            <p:cNvSpPr>
              <a:spLocks noChangeArrowheads="1"/>
            </p:cNvSpPr>
            <p:nvPr/>
          </p:nvSpPr>
          <p:spPr bwMode="auto">
            <a:xfrm>
              <a:off x="330" y="1206"/>
              <a:ext cx="1981" cy="645"/>
            </a:xfrm>
            <a:prstGeom prst="hexagon">
              <a:avLst>
                <a:gd name="adj" fmla="val 77022"/>
                <a:gd name="vf" fmla="val 115470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none" lIns="90000" tIns="46800" rIns="90000" bIns="468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 smtClean="0"/>
                <a:t>родительское собрание</a:t>
              </a:r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7" name="AutoShape 14"/>
            <p:cNvSpPr>
              <a:spLocks noChangeArrowheads="1"/>
            </p:cNvSpPr>
            <p:nvPr/>
          </p:nvSpPr>
          <p:spPr bwMode="auto">
            <a:xfrm>
              <a:off x="3334" y="1207"/>
              <a:ext cx="1991" cy="590"/>
            </a:xfrm>
            <a:prstGeom prst="hexagon">
              <a:avLst>
                <a:gd name="adj" fmla="val 80031"/>
                <a:gd name="vf" fmla="val 115470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rgbClr val="000000"/>
                  </a:solidFill>
                </a:rPr>
                <a:t>    </a:t>
              </a:r>
              <a:r>
                <a:rPr lang="ru-RU" dirty="0" smtClean="0"/>
                <a:t>родительская конференция</a:t>
              </a:r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8" name="AutoShape 19"/>
            <p:cNvSpPr>
              <a:spLocks noChangeArrowheads="1"/>
            </p:cNvSpPr>
            <p:nvPr/>
          </p:nvSpPr>
          <p:spPr bwMode="auto">
            <a:xfrm>
              <a:off x="330" y="2549"/>
              <a:ext cx="2799" cy="698"/>
            </a:xfrm>
            <a:prstGeom prst="hexagon">
              <a:avLst>
                <a:gd name="adj" fmla="val 80352"/>
                <a:gd name="vf" fmla="val 115470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 smtClean="0"/>
                <a:t>организационно -</a:t>
              </a:r>
              <a:r>
                <a:rPr lang="ru-RU" dirty="0" err="1" smtClean="0"/>
                <a:t>деятельностная</a:t>
              </a:r>
              <a:r>
                <a:rPr lang="ru-RU" dirty="0" smtClean="0"/>
                <a:t> и </a:t>
              </a:r>
              <a:endParaRPr lang="ru-RU" dirty="0" smtClean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 smtClean="0"/>
                <a:t>психологическая </a:t>
              </a:r>
              <a:r>
                <a:rPr lang="ru-RU" dirty="0" smtClean="0"/>
                <a:t>игра</a:t>
              </a:r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9" name="AutoShape 21"/>
            <p:cNvSpPr>
              <a:spLocks noChangeArrowheads="1"/>
            </p:cNvSpPr>
            <p:nvPr/>
          </p:nvSpPr>
          <p:spPr bwMode="auto">
            <a:xfrm>
              <a:off x="3334" y="2523"/>
              <a:ext cx="1905" cy="563"/>
            </a:xfrm>
            <a:prstGeom prst="hexagon">
              <a:avLst>
                <a:gd name="adj" fmla="val 78490"/>
                <a:gd name="vf" fmla="val 115470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 smtClean="0"/>
                <a:t>педагогический </a:t>
              </a:r>
              <a:endParaRPr lang="ru-RU" dirty="0" smtClean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 smtClean="0"/>
                <a:t>практикум</a:t>
              </a:r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22" name="AutoShape 21"/>
            <p:cNvSpPr>
              <a:spLocks noChangeArrowheads="1"/>
            </p:cNvSpPr>
            <p:nvPr/>
          </p:nvSpPr>
          <p:spPr bwMode="auto">
            <a:xfrm>
              <a:off x="330" y="1958"/>
              <a:ext cx="1905" cy="537"/>
            </a:xfrm>
            <a:prstGeom prst="hexagon">
              <a:avLst>
                <a:gd name="adj" fmla="val 78490"/>
                <a:gd name="vf" fmla="val 115470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 smtClean="0"/>
                <a:t>собрание-диспут</a:t>
              </a:r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23" name="AutoShape 14"/>
            <p:cNvSpPr>
              <a:spLocks noChangeArrowheads="1"/>
            </p:cNvSpPr>
            <p:nvPr/>
          </p:nvSpPr>
          <p:spPr bwMode="auto">
            <a:xfrm>
              <a:off x="3301" y="1851"/>
              <a:ext cx="1991" cy="590"/>
            </a:xfrm>
            <a:prstGeom prst="hexagon">
              <a:avLst>
                <a:gd name="adj" fmla="val 80031"/>
                <a:gd name="vf" fmla="val 115470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 smtClean="0"/>
                <a:t>родительский лекторий</a:t>
              </a:r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24" name="AutoShape 19"/>
            <p:cNvSpPr>
              <a:spLocks noChangeArrowheads="1"/>
            </p:cNvSpPr>
            <p:nvPr/>
          </p:nvSpPr>
          <p:spPr bwMode="auto">
            <a:xfrm>
              <a:off x="330" y="3354"/>
              <a:ext cx="5512" cy="698"/>
            </a:xfrm>
            <a:prstGeom prst="hexagon">
              <a:avLst>
                <a:gd name="adj" fmla="val 80352"/>
                <a:gd name="vf" fmla="val 115470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 smtClean="0"/>
                <a:t>собрание-диспут, семейная </a:t>
              </a:r>
              <a:r>
                <a:rPr lang="ru-RU" dirty="0" smtClean="0"/>
                <a:t>гостиная, </a:t>
              </a:r>
              <a:endParaRPr lang="ru-RU" dirty="0" smtClean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 smtClean="0"/>
                <a:t>встреча </a:t>
              </a:r>
              <a:r>
                <a:rPr lang="ru-RU" dirty="0" smtClean="0"/>
                <a:t>за круглым столом, вечер вопросов и ответов, </a:t>
              </a:r>
              <a:endParaRPr lang="ru-RU" dirty="0" smtClean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 smtClean="0"/>
                <a:t>семинар</a:t>
              </a:r>
              <a:r>
                <a:rPr lang="ru-RU" dirty="0" smtClean="0"/>
                <a:t>, </a:t>
              </a:r>
              <a:r>
                <a:rPr lang="ru-RU" dirty="0" smtClean="0"/>
                <a:t>тренинг </a:t>
              </a:r>
              <a:r>
                <a:rPr lang="ru-RU" dirty="0" smtClean="0"/>
                <a:t>для родителей и другие.</a:t>
              </a:r>
              <a:endParaRPr lang="ru-RU" dirty="0">
                <a:solidFill>
                  <a:srgbClr val="000000"/>
                </a:solidFill>
              </a:endParaRPr>
            </a:p>
          </p:txBody>
        </p:sp>
      </p:grpSp>
      <p:sp>
        <p:nvSpPr>
          <p:cNvPr id="18" name="Стрелка вниз 17"/>
          <p:cNvSpPr/>
          <p:nvPr/>
        </p:nvSpPr>
        <p:spPr>
          <a:xfrm>
            <a:off x="642910" y="785794"/>
            <a:ext cx="357188" cy="17859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3214678" y="785794"/>
            <a:ext cx="500062" cy="1500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4929190" y="785794"/>
            <a:ext cx="500062" cy="1428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7643834" y="785794"/>
            <a:ext cx="357188" cy="1643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Взаимодействие гимназии с социальными партнерами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хема 7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714488"/>
            <a:ext cx="8286808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28572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ЦЕЛЬ  воспитания</a:t>
            </a:r>
            <a:br>
              <a:rPr lang="ru-RU" dirty="0" smtClean="0"/>
            </a:br>
            <a:r>
              <a:rPr lang="ru-RU" dirty="0" smtClean="0"/>
              <a:t>                                   и социализации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 smtClean="0"/>
              <a:t>социально-педагогическая поддержка становления и развития высоконравственного, творческого, компетентного гражданина России, принимающего судьбу Отечества как свою личную, осознающего ответственность за настоящее и будущее своей страны, укорененного в духовных и культурных традициях многонационального народа Российской Федерации.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154758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Планируемые </a:t>
            </a:r>
            <a:r>
              <a:rPr lang="ru-RU" sz="3600" b="1" dirty="0" smtClean="0"/>
              <a:t>результаты воспитания и социализации обучающихся</a:t>
            </a:r>
            <a:br>
              <a:rPr lang="ru-RU" sz="3600" b="1" dirty="0" smtClean="0"/>
            </a:br>
            <a:r>
              <a:rPr lang="ru-RU" sz="3600" dirty="0" smtClean="0"/>
              <a:t>По каждому из направлений воспитания и социализации обучающихся на ступени основного общего образования должны быть предусмотрены </a:t>
            </a:r>
            <a:r>
              <a:rPr lang="ru-RU" sz="3600" dirty="0" smtClean="0"/>
              <a:t>определенные результаты.</a:t>
            </a:r>
            <a:endParaRPr lang="ru-RU" sz="3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Мониторинг эффективности реализации </a:t>
            </a:r>
            <a:r>
              <a:rPr lang="ru-RU" b="1" dirty="0" smtClean="0"/>
              <a:t>программ</a:t>
            </a:r>
            <a:r>
              <a:rPr lang="ru-RU" dirty="0" smtClean="0"/>
              <a:t>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 качестве  основных показателей и объектов исследования </a:t>
            </a:r>
            <a:r>
              <a:rPr lang="ru-RU" dirty="0" smtClean="0"/>
              <a:t>выступают</a:t>
            </a:r>
            <a:r>
              <a:rPr lang="ru-RU" dirty="0" smtClean="0"/>
              <a:t>:</a:t>
            </a:r>
          </a:p>
          <a:p>
            <a:r>
              <a:rPr lang="ru-RU" dirty="0" smtClean="0"/>
              <a:t>1. Особенности развития личностной, социальной, экологической, трудовой (профессиональной) и </a:t>
            </a:r>
            <a:r>
              <a:rPr lang="ru-RU" dirty="0" err="1" smtClean="0"/>
              <a:t>здоровьесберегающей</a:t>
            </a:r>
            <a:r>
              <a:rPr lang="ru-RU" dirty="0" smtClean="0"/>
              <a:t> культуры обучающихся.</a:t>
            </a:r>
          </a:p>
          <a:p>
            <a:r>
              <a:rPr lang="ru-RU" dirty="0" smtClean="0"/>
              <a:t>2. Социально-педагогическая среда, общая психологическая атмосфера и нравственный уклад школьной жизни в образовательном учреждении.</a:t>
            </a:r>
          </a:p>
          <a:p>
            <a:r>
              <a:rPr lang="ru-RU" dirty="0" smtClean="0"/>
              <a:t>3. Особенности детско-родительских отношений и степень </a:t>
            </a:r>
            <a:r>
              <a:rPr lang="ru-RU" dirty="0" err="1" smtClean="0"/>
              <a:t>включѐнности </a:t>
            </a:r>
            <a:r>
              <a:rPr lang="ru-RU" dirty="0" smtClean="0"/>
              <a:t>родителей (законных  представителей) в образовательный и воспитательный процесс.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850109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рамках психолого-педагогического исследования следует выделить три этапа: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Этап 1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Контрольный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этап исследования (диагностический срез) ориентирован на сбор данных социального и психолого-педагогического исследований до реализации образовательным учреждением Программы воспитания и социализации обучающихся.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Этап 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Формирующий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этап исследования  предполагает реализацию образовательным учреждением основных направлений Программы воспитания и социализации обучающихся.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Этап 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Интерпретационный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этап исследования  ориентирован на сбор данных социального и психолого-педагогического исследований после реализации образовательным учреждением Программы воспитания и социализации обучающихся. Заключительный этап предполагает  исследование динамики воспитания и социализации обучающихся.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743268"/>
          </a:xfrm>
        </p:spPr>
        <p:txBody>
          <a:bodyPr>
            <a:normAutofit/>
          </a:bodyPr>
          <a:lstStyle/>
          <a:p>
            <a:pPr algn="ctr"/>
            <a:r>
              <a:rPr lang="ru-RU" sz="2000" b="1" i="1" u="sng" dirty="0" smtClean="0"/>
              <a:t>динамика основных показателей </a:t>
            </a:r>
            <a:r>
              <a:rPr lang="ru-RU" sz="2000" b="1" i="1" u="sng" dirty="0" smtClean="0"/>
              <a:t>:</a:t>
            </a:r>
            <a:endParaRPr lang="ru-RU" sz="2000" b="1" i="1" u="sng" dirty="0" smtClean="0"/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i="1" u="sng" dirty="0" smtClean="0"/>
              <a:t>критерии изучения динамики </a:t>
            </a:r>
            <a:r>
              <a:rPr lang="ru-RU" sz="2000" b="1" i="1" u="sng" dirty="0" smtClean="0"/>
              <a:t>процесса </a:t>
            </a:r>
            <a:endParaRPr lang="ru-RU" sz="2000" b="1" i="1" u="sng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5531498"/>
          </a:xfrm>
        </p:spPr>
        <p:txBody>
          <a:bodyPr>
            <a:normAutofit fontScale="55000" lnSpcReduction="20000"/>
          </a:bodyPr>
          <a:lstStyle/>
          <a:p>
            <a:r>
              <a:rPr lang="ru-RU" sz="3600" b="1" dirty="0" smtClean="0"/>
              <a:t>1. Динамика развития личностной, социальной, экологической, трудовой (профессиональной) и </a:t>
            </a:r>
            <a:r>
              <a:rPr lang="ru-RU" sz="3600" b="1" dirty="0" err="1" smtClean="0"/>
              <a:t>здоровьесберегающей</a:t>
            </a:r>
            <a:r>
              <a:rPr lang="ru-RU" sz="3600" b="1" dirty="0" smtClean="0"/>
              <a:t> культуры обучающихся.</a:t>
            </a:r>
          </a:p>
          <a:p>
            <a:r>
              <a:rPr lang="ru-RU" sz="3600" b="1" dirty="0" smtClean="0"/>
              <a:t>2. Динамика (характер изменения) социальной, психолого-педагогической и нравственной атмосферы в образовательном учреждении.</a:t>
            </a:r>
          </a:p>
          <a:p>
            <a:r>
              <a:rPr lang="ru-RU" sz="3600" b="1" dirty="0" smtClean="0"/>
              <a:t>3. Динамика детско-родительских отношений и степени </a:t>
            </a:r>
            <a:r>
              <a:rPr lang="ru-RU" sz="3600" b="1" dirty="0" err="1" smtClean="0"/>
              <a:t>включѐнности </a:t>
            </a:r>
            <a:r>
              <a:rPr lang="ru-RU" sz="3600" b="1" dirty="0" smtClean="0"/>
              <a:t>родителей (законных представителей) в образовательный и воспитательный процесс.</a:t>
            </a:r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5531498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1. Положительная динамика (тенденция повышения уровня нравственного развития обучающихся) – увеличение значений выделенных показателей воспитания и социализации обучающихся на интерпретационном этапе по сравнению с результатами контрольного этапа исследования (диагностический).</a:t>
            </a:r>
          </a:p>
          <a:p>
            <a:r>
              <a:rPr lang="ru-RU" b="1" dirty="0" smtClean="0"/>
              <a:t>2. Инертность положительной динамики  подразумевает отсутствие характеристик положительной динамики и возможное увеличение отрицательных значений показателей воспитания и социализации обучающихся на интерпретационном этапе по сравнению с результатами контрольного этапа исследования (диагностический);</a:t>
            </a:r>
          </a:p>
          <a:p>
            <a:r>
              <a:rPr lang="ru-RU" b="1" dirty="0" smtClean="0"/>
              <a:t>3. Устойчивость (стабильность) исследуемых показателей духовно-нравственного развития, воспитания и социализации обучающихся  на интерпретационном и контрольным этапах исследования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ЗАДАЧИ воспитания</a:t>
            </a:r>
            <a:br>
              <a:rPr lang="ru-RU" dirty="0" smtClean="0"/>
            </a:br>
            <a:r>
              <a:rPr lang="ru-RU" dirty="0" smtClean="0"/>
              <a:t>                                   и социализации 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00100" y="1447800"/>
          <a:ext cx="81439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0"/>
            <a:ext cx="7498080" cy="785794"/>
          </a:xfrm>
        </p:spPr>
        <p:txBody>
          <a:bodyPr>
            <a:noAutofit/>
          </a:bodyPr>
          <a:lstStyle/>
          <a:p>
            <a:pPr lvl="0"/>
            <a:r>
              <a:rPr lang="ru-RU" sz="2400" dirty="0" smtClean="0"/>
              <a:t>ЗАДАЧИ</a:t>
            </a:r>
            <a:r>
              <a:rPr lang="ru-RU" sz="2400" dirty="0" smtClean="0"/>
              <a:t>  воспитания</a:t>
            </a:r>
            <a:r>
              <a:rPr lang="ru-RU" sz="2400" dirty="0" smtClean="0"/>
              <a:t> </a:t>
            </a:r>
            <a:r>
              <a:rPr lang="ru-RU" sz="2400" dirty="0" smtClean="0"/>
              <a:t>социализации в</a:t>
            </a:r>
            <a:r>
              <a:rPr lang="ru-RU" sz="2400" dirty="0" smtClean="0"/>
              <a:t> </a:t>
            </a:r>
            <a:r>
              <a:rPr lang="ru-RU" sz="2400" dirty="0" smtClean="0"/>
              <a:t>области формирования </a:t>
            </a:r>
            <a:r>
              <a:rPr lang="ru-RU" sz="2400" dirty="0" smtClean="0"/>
              <a:t>ЛИЧНОСТНОЙ </a:t>
            </a:r>
            <a:r>
              <a:rPr lang="ru-RU" sz="2400" dirty="0" smtClean="0"/>
              <a:t>КУЛЬТУРЫ</a:t>
            </a:r>
            <a:endParaRPr lang="ru-RU" sz="24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285852" y="1000084"/>
            <a:ext cx="7433522" cy="5857916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формирование </a:t>
            </a:r>
            <a:r>
              <a:rPr lang="ru-RU" b="1" dirty="0" smtClean="0"/>
              <a:t>способности к духовному развитию</a:t>
            </a:r>
            <a:r>
              <a:rPr lang="ru-RU" dirty="0" smtClean="0"/>
              <a:t>, реализации творческого потенциала в учебно-игровой, предметно-продуктивной, социально ориентированной, общественно полезной деятельности на основе традиционных нравственных установок и моральных норм, непрерывного образования, самовоспитания и универсальной духовно-нравственной компетенции  – «становиться лучше»;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укрепление нравственности</a:t>
            </a:r>
            <a:r>
              <a:rPr lang="ru-RU" dirty="0" smtClean="0"/>
              <a:t>, основанной на свободе воли и духовных отечественных традициях, внутренней установке личности школьника поступать согласно своей совести;</a:t>
            </a:r>
          </a:p>
          <a:p>
            <a:r>
              <a:rPr lang="ru-RU" dirty="0" smtClean="0"/>
              <a:t> </a:t>
            </a:r>
            <a:r>
              <a:rPr lang="ru-RU" dirty="0" smtClean="0"/>
              <a:t>формирование основ </a:t>
            </a:r>
            <a:r>
              <a:rPr lang="ru-RU" b="1" dirty="0" smtClean="0"/>
              <a:t>нравственного самосознания личности (совести)</a:t>
            </a:r>
            <a:r>
              <a:rPr lang="ru-RU" dirty="0" smtClean="0"/>
              <a:t> – способности подростка формулировать собственные нравственные обязательства, осуществлять нравственный самоконтроль, требовать от себя выполнения моральных норм, давать нравственную оценку своим и чужим поступкам;</a:t>
            </a:r>
          </a:p>
          <a:p>
            <a:r>
              <a:rPr lang="ru-RU" dirty="0" smtClean="0"/>
              <a:t> </a:t>
            </a:r>
            <a:r>
              <a:rPr lang="ru-RU" dirty="0" smtClean="0"/>
              <a:t>формирование </a:t>
            </a:r>
            <a:r>
              <a:rPr lang="ru-RU" b="1" dirty="0" smtClean="0"/>
              <a:t>нравственного смысла учения</a:t>
            </a:r>
            <a:r>
              <a:rPr lang="ru-RU" dirty="0" smtClean="0"/>
              <a:t>, социально ориентированной и общественно полезной деятельности;</a:t>
            </a:r>
          </a:p>
          <a:p>
            <a:r>
              <a:rPr lang="ru-RU" dirty="0" smtClean="0"/>
              <a:t>формирование </a:t>
            </a:r>
            <a:r>
              <a:rPr lang="ru-RU" b="1" dirty="0" smtClean="0"/>
              <a:t>морали</a:t>
            </a:r>
            <a:r>
              <a:rPr lang="ru-RU" dirty="0" smtClean="0"/>
              <a:t> – осознанной обучающимся необходимости поведения, ориентированного на благо других людей и определяемого традиционными представлениями о добре и зле, справедливом и несправедливом, добродетели и пороке, должном и недопустимом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2400" dirty="0" smtClean="0"/>
              <a:t>ЗАДАЧИ воспитания</a:t>
            </a:r>
            <a:r>
              <a:rPr lang="ru-RU" sz="2400" dirty="0" smtClean="0"/>
              <a:t> </a:t>
            </a:r>
            <a:r>
              <a:rPr lang="ru-RU" sz="2400" dirty="0" smtClean="0"/>
              <a:t>социализации в</a:t>
            </a:r>
            <a:r>
              <a:rPr lang="ru-RU" sz="2400" dirty="0" smtClean="0"/>
              <a:t> </a:t>
            </a:r>
            <a:r>
              <a:rPr lang="ru-RU" sz="2400" dirty="0" smtClean="0"/>
              <a:t>области формирования </a:t>
            </a:r>
            <a:r>
              <a:rPr lang="ru-RU" sz="2400" dirty="0" smtClean="0"/>
              <a:t>ЛИЧНОСТНОЙ </a:t>
            </a:r>
            <a:r>
              <a:rPr lang="ru-RU" sz="2400" dirty="0" smtClean="0"/>
              <a:t>КУЛЬТУРЫ</a:t>
            </a:r>
            <a:endParaRPr lang="ru-RU" sz="24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285852" y="1643050"/>
            <a:ext cx="7498080" cy="521495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усвоение </a:t>
            </a:r>
            <a:r>
              <a:rPr lang="ru-RU" b="1" dirty="0" smtClean="0"/>
              <a:t>обучающимся базовых национальных ценностей,</a:t>
            </a:r>
            <a:r>
              <a:rPr lang="ru-RU" dirty="0" smtClean="0"/>
              <a:t> духовных традиций народов России;</a:t>
            </a:r>
          </a:p>
          <a:p>
            <a:r>
              <a:rPr lang="ru-RU" dirty="0" smtClean="0"/>
              <a:t> </a:t>
            </a:r>
            <a:r>
              <a:rPr lang="ru-RU" dirty="0" smtClean="0"/>
              <a:t>укрепление у подростка </a:t>
            </a:r>
            <a:r>
              <a:rPr lang="ru-RU" b="1" dirty="0" smtClean="0"/>
              <a:t>позитивной нравственной самооценки, </a:t>
            </a:r>
            <a:r>
              <a:rPr lang="ru-RU" dirty="0" smtClean="0"/>
              <a:t>самоуважения и жизненного оптимизма;</a:t>
            </a:r>
          </a:p>
          <a:p>
            <a:r>
              <a:rPr lang="ru-RU" dirty="0" smtClean="0"/>
              <a:t> </a:t>
            </a:r>
            <a:r>
              <a:rPr lang="ru-RU" dirty="0" smtClean="0"/>
              <a:t>развитие </a:t>
            </a:r>
            <a:r>
              <a:rPr lang="ru-RU" b="1" dirty="0" smtClean="0"/>
              <a:t>эстетических потребностей</a:t>
            </a:r>
            <a:r>
              <a:rPr lang="ru-RU" dirty="0" smtClean="0"/>
              <a:t>, ценностей и чувств;</a:t>
            </a:r>
          </a:p>
          <a:p>
            <a:r>
              <a:rPr lang="ru-RU" dirty="0" smtClean="0"/>
              <a:t> </a:t>
            </a:r>
            <a:r>
              <a:rPr lang="ru-RU" dirty="0" smtClean="0"/>
              <a:t>развитие </a:t>
            </a:r>
            <a:r>
              <a:rPr lang="ru-RU" b="1" dirty="0" smtClean="0"/>
              <a:t>способности открыто выражать и аргументировано отстаивать свою нравственно оправданную позицию, </a:t>
            </a:r>
            <a:r>
              <a:rPr lang="ru-RU" dirty="0" smtClean="0"/>
              <a:t>проявлять критичность к собственным намерениям, мыслям и поступкам;</a:t>
            </a:r>
          </a:p>
          <a:p>
            <a:r>
              <a:rPr lang="ru-RU" dirty="0" smtClean="0"/>
              <a:t> </a:t>
            </a:r>
            <a:r>
              <a:rPr lang="ru-RU" dirty="0" smtClean="0"/>
              <a:t>развитие </a:t>
            </a:r>
            <a:r>
              <a:rPr lang="ru-RU" b="1" dirty="0" smtClean="0"/>
              <a:t>способности к самостоятельным поступкам и действиям,</a:t>
            </a:r>
            <a:r>
              <a:rPr lang="ru-RU" dirty="0" smtClean="0"/>
              <a:t> совершаемым на основе морального выбора, к принятию </a:t>
            </a:r>
            <a:r>
              <a:rPr lang="ru-RU" b="1" dirty="0" smtClean="0"/>
              <a:t>ответственности за их результаты</a:t>
            </a:r>
            <a:r>
              <a:rPr lang="ru-RU" dirty="0" smtClean="0"/>
              <a:t>;</a:t>
            </a:r>
          </a:p>
          <a:p>
            <a:r>
              <a:rPr lang="ru-RU" b="1" dirty="0" smtClean="0"/>
              <a:t>развитие </a:t>
            </a:r>
            <a:r>
              <a:rPr lang="ru-RU" b="1" dirty="0" smtClean="0"/>
              <a:t>трудолюбия</a:t>
            </a:r>
            <a:r>
              <a:rPr lang="ru-RU" dirty="0" smtClean="0"/>
              <a:t>, способности к преодолению трудностей, </a:t>
            </a:r>
            <a:r>
              <a:rPr lang="ru-RU" dirty="0" err="1" smtClean="0"/>
              <a:t>целеустремлѐнности </a:t>
            </a:r>
            <a:r>
              <a:rPr lang="ru-RU" dirty="0" smtClean="0"/>
              <a:t>и настойчивости в достижении результата;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2400" dirty="0" smtClean="0"/>
              <a:t>ЗАДАЧИ  воспитания</a:t>
            </a:r>
            <a:r>
              <a:rPr lang="ru-RU" sz="2400" dirty="0" smtClean="0"/>
              <a:t> </a:t>
            </a:r>
            <a:r>
              <a:rPr lang="ru-RU" sz="2400" dirty="0" smtClean="0"/>
              <a:t>социализации в</a:t>
            </a:r>
            <a:r>
              <a:rPr lang="ru-RU" sz="2400" dirty="0" smtClean="0"/>
              <a:t> </a:t>
            </a:r>
            <a:r>
              <a:rPr lang="ru-RU" sz="2400" dirty="0" smtClean="0"/>
              <a:t>области формирования </a:t>
            </a:r>
            <a:r>
              <a:rPr lang="ru-RU" sz="2400" dirty="0" smtClean="0"/>
              <a:t>ЛИЧНОСТНОЙ </a:t>
            </a:r>
            <a:r>
              <a:rPr lang="ru-RU" sz="2400" dirty="0" smtClean="0"/>
              <a:t>КУЛЬТУРЫ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формирование </a:t>
            </a:r>
            <a:r>
              <a:rPr lang="ru-RU" b="1" dirty="0" smtClean="0"/>
              <a:t>творческого  отношения</a:t>
            </a:r>
            <a:r>
              <a:rPr lang="ru-RU" dirty="0" smtClean="0"/>
              <a:t> к учебе, труду, социальной деятельности на основе нравственных ценностей и моральных норм;</a:t>
            </a:r>
          </a:p>
          <a:p>
            <a:r>
              <a:rPr lang="ru-RU" dirty="0" smtClean="0"/>
              <a:t> </a:t>
            </a:r>
            <a:r>
              <a:rPr lang="ru-RU" dirty="0" smtClean="0"/>
              <a:t>формирование у подростка </a:t>
            </a:r>
            <a:r>
              <a:rPr lang="ru-RU" b="1" dirty="0" smtClean="0"/>
              <a:t>первоначальных профессиональных </a:t>
            </a:r>
            <a:r>
              <a:rPr lang="ru-RU" dirty="0" smtClean="0"/>
              <a:t>намерений и интересов, осознание нравственного значения будущего профессионального выбора;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осознание подростком </a:t>
            </a:r>
            <a:r>
              <a:rPr lang="ru-RU" b="1" dirty="0" smtClean="0"/>
              <a:t>ценности человеческой жизни</a:t>
            </a:r>
            <a:r>
              <a:rPr lang="ru-RU" dirty="0" smtClean="0"/>
              <a:t>, формирование умения противостоять в пределах своих возможностей действиям и влияниям, представляющим угрозу для жизни, физического и нравственного здоровья, духовной безопасности личности;</a:t>
            </a:r>
          </a:p>
          <a:p>
            <a:r>
              <a:rPr lang="ru-RU" dirty="0" smtClean="0"/>
              <a:t> </a:t>
            </a:r>
            <a:r>
              <a:rPr lang="ru-RU" dirty="0" smtClean="0"/>
              <a:t>формирование </a:t>
            </a:r>
            <a:r>
              <a:rPr lang="ru-RU" b="1" dirty="0" smtClean="0"/>
              <a:t>экологической культуры, культуры здорового и безопасного образа жизни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700" dirty="0" smtClean="0"/>
              <a:t>ЗАДАЧИ в </a:t>
            </a:r>
            <a:r>
              <a:rPr lang="ru-RU" sz="2700" dirty="0" smtClean="0"/>
              <a:t>области формирования  СОЦИАЛЬНОЙ </a:t>
            </a:r>
            <a:r>
              <a:rPr lang="ru-RU" sz="2700" dirty="0" smtClean="0"/>
              <a:t>КУЛЬТУРЫ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357298"/>
            <a:ext cx="7498080" cy="5500702"/>
          </a:xfrm>
        </p:spPr>
        <p:txBody>
          <a:bodyPr>
            <a:normAutofit fontScale="40000" lnSpcReduction="20000"/>
          </a:bodyPr>
          <a:lstStyle/>
          <a:p>
            <a:r>
              <a:rPr lang="ru-RU" sz="4500" dirty="0" smtClean="0"/>
              <a:t> </a:t>
            </a:r>
            <a:r>
              <a:rPr lang="ru-RU" sz="4500" dirty="0" smtClean="0"/>
              <a:t>формирование </a:t>
            </a:r>
            <a:r>
              <a:rPr lang="ru-RU" sz="4500" b="1" dirty="0" smtClean="0"/>
              <a:t>российской гражданской идентичности</a:t>
            </a:r>
            <a:r>
              <a:rPr lang="ru-RU" sz="4500" dirty="0" smtClean="0"/>
              <a:t>, включающей в себя идентичность члена семьи, школьного коллектива, территориально-культурной общности, этнического сообщества, российской гражданской нации;</a:t>
            </a:r>
          </a:p>
          <a:p>
            <a:r>
              <a:rPr lang="ru-RU" sz="4500" dirty="0" smtClean="0"/>
              <a:t> </a:t>
            </a:r>
            <a:r>
              <a:rPr lang="ru-RU" sz="4500" b="1" dirty="0" smtClean="0"/>
              <a:t>укрепление веры в Россию, </a:t>
            </a:r>
            <a:r>
              <a:rPr lang="ru-RU" sz="4500" dirty="0" smtClean="0"/>
              <a:t>чувства личной ответственности за Отечество, заботы о процветании своей страны;</a:t>
            </a:r>
          </a:p>
          <a:p>
            <a:r>
              <a:rPr lang="ru-RU" sz="4500" b="1" dirty="0" smtClean="0"/>
              <a:t>развитие </a:t>
            </a:r>
            <a:r>
              <a:rPr lang="ru-RU" sz="4500" b="1" dirty="0" smtClean="0"/>
              <a:t>патриотизма и гражданской солидарности</a:t>
            </a:r>
            <a:r>
              <a:rPr lang="ru-RU" sz="4500" dirty="0" smtClean="0"/>
              <a:t>;</a:t>
            </a:r>
          </a:p>
          <a:p>
            <a:r>
              <a:rPr lang="ru-RU" sz="4500" dirty="0" smtClean="0"/>
              <a:t> </a:t>
            </a:r>
            <a:r>
              <a:rPr lang="ru-RU" sz="4500" b="1" dirty="0" smtClean="0"/>
              <a:t>развитие навыков и умений организации и осуществления сотрудничества </a:t>
            </a:r>
            <a:r>
              <a:rPr lang="ru-RU" sz="4500" dirty="0" smtClean="0"/>
              <a:t>с педагогами, сверстниками, родителями, старшими и младшими в решении личностно и социально значимых проблем на основе знаний, полученных в процессе образования;</a:t>
            </a:r>
          </a:p>
          <a:p>
            <a:r>
              <a:rPr lang="ru-RU" sz="4500" dirty="0" smtClean="0"/>
              <a:t> </a:t>
            </a:r>
            <a:r>
              <a:rPr lang="ru-RU" sz="4500" dirty="0" smtClean="0"/>
              <a:t>формирование у подростков </a:t>
            </a:r>
            <a:r>
              <a:rPr lang="ru-RU" sz="4500" b="1" dirty="0" smtClean="0"/>
              <a:t>первичных навыков успешной социализации</a:t>
            </a:r>
            <a:r>
              <a:rPr lang="ru-RU" sz="4500" dirty="0" smtClean="0"/>
              <a:t>, представлений об общественных приоритетах и ценностях, ориентированных на эти ценности образцах поведения через практику общественных отношений с представителями различными социальных и профессиональных групп;</a:t>
            </a:r>
          </a:p>
          <a:p>
            <a:r>
              <a:rPr lang="ru-RU" sz="4500" dirty="0" smtClean="0"/>
              <a:t> </a:t>
            </a:r>
            <a:r>
              <a:rPr lang="ru-RU" sz="4500" dirty="0" smtClean="0"/>
              <a:t>формирование у </a:t>
            </a:r>
            <a:r>
              <a:rPr lang="ru-RU" sz="4500" b="1" dirty="0" smtClean="0"/>
              <a:t>подростков социальных компетенций</a:t>
            </a:r>
            <a:r>
              <a:rPr lang="ru-RU" sz="4500" dirty="0" smtClean="0"/>
              <a:t>, необходимых для конструктивного, успешного и ответственного поведения в обществе;</a:t>
            </a:r>
          </a:p>
          <a:p>
            <a:r>
              <a:rPr lang="ru-RU" sz="4500" dirty="0" smtClean="0"/>
              <a:t> </a:t>
            </a:r>
            <a:r>
              <a:rPr lang="ru-RU" sz="4500" dirty="0" smtClean="0"/>
              <a:t>укрепление </a:t>
            </a:r>
            <a:r>
              <a:rPr lang="ru-RU" sz="4500" b="1" dirty="0" smtClean="0"/>
              <a:t>доверия к другим людям</a:t>
            </a:r>
            <a:r>
              <a:rPr lang="ru-RU" sz="4500" dirty="0" smtClean="0"/>
              <a:t>, институтам гражданского общества, государству;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700" dirty="0" smtClean="0"/>
              <a:t>ЗАДАЧИ в </a:t>
            </a:r>
            <a:r>
              <a:rPr lang="ru-RU" sz="2700" dirty="0" smtClean="0"/>
              <a:t>области формирования  СОЦИАЛЬНОЙ </a:t>
            </a:r>
            <a:r>
              <a:rPr lang="ru-RU" sz="2700" dirty="0" smtClean="0"/>
              <a:t>КУЛЬТУРЫ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435608" y="1571612"/>
            <a:ext cx="7498080" cy="492922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развитие </a:t>
            </a:r>
            <a:r>
              <a:rPr lang="ru-RU" b="1" dirty="0" smtClean="0"/>
              <a:t>доброжелательности и эмоциональной отзывчивости</a:t>
            </a:r>
            <a:r>
              <a:rPr lang="ru-RU" dirty="0" smtClean="0"/>
              <a:t>, понимания и сопереживания другим людям, приобретение опыта оказания помощи другим людям;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усвоение гуманистических и демократических ценностных ориентаций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smtClean="0"/>
              <a:t>формирование </a:t>
            </a:r>
            <a:r>
              <a:rPr lang="ru-RU" b="1" dirty="0" smtClean="0"/>
              <a:t>осознанного и уважительного отношения к традиционным религиям и религиозным организациям России, </a:t>
            </a:r>
            <a:r>
              <a:rPr lang="ru-RU" dirty="0" smtClean="0"/>
              <a:t>к вере и религиозным убеждениям других людей, понимание значения религиозных идеалов в жизни человека, семьи и общества, роли традиционных религий в историческом и культурном развитии России;</a:t>
            </a:r>
          </a:p>
          <a:p>
            <a:r>
              <a:rPr lang="ru-RU" dirty="0" smtClean="0"/>
              <a:t> </a:t>
            </a:r>
            <a:r>
              <a:rPr lang="ru-RU" dirty="0" smtClean="0"/>
              <a:t>формирование </a:t>
            </a:r>
            <a:r>
              <a:rPr lang="ru-RU" b="1" dirty="0" smtClean="0"/>
              <a:t>культуры межэтнического общения, уважения к культурным</a:t>
            </a:r>
            <a:r>
              <a:rPr lang="ru-RU" dirty="0" smtClean="0"/>
              <a:t>, религиозным традициям, образу жизни представителей народов России.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700" dirty="0" smtClean="0"/>
              <a:t>ЗАДАЧИ </a:t>
            </a:r>
            <a:r>
              <a:rPr lang="ru-RU" sz="2800" dirty="0" smtClean="0"/>
              <a:t>в </a:t>
            </a:r>
            <a:r>
              <a:rPr lang="ru-RU" sz="2800" dirty="0" smtClean="0"/>
              <a:t>области формирования  СЕМЕЙНОЙ </a:t>
            </a:r>
            <a:r>
              <a:rPr lang="ru-RU" sz="2800" dirty="0" smtClean="0"/>
              <a:t>КУЛЬТУРЫ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укрепление отношения к семье </a:t>
            </a:r>
            <a:r>
              <a:rPr lang="ru-RU" b="1" dirty="0" smtClean="0"/>
              <a:t>как основе российского общества;</a:t>
            </a:r>
          </a:p>
          <a:p>
            <a:r>
              <a:rPr lang="ru-RU" dirty="0" smtClean="0"/>
              <a:t> </a:t>
            </a:r>
            <a:r>
              <a:rPr lang="ru-RU" dirty="0" smtClean="0"/>
              <a:t>формирование </a:t>
            </a:r>
            <a:r>
              <a:rPr lang="ru-RU" b="1" dirty="0" smtClean="0"/>
              <a:t>представлений о значении семьи </a:t>
            </a:r>
            <a:r>
              <a:rPr lang="ru-RU" dirty="0" smtClean="0"/>
              <a:t>для устойчивого и успешного развития человека;</a:t>
            </a:r>
          </a:p>
          <a:p>
            <a:r>
              <a:rPr lang="ru-RU" dirty="0" smtClean="0"/>
              <a:t> </a:t>
            </a:r>
            <a:r>
              <a:rPr lang="ru-RU" dirty="0" smtClean="0"/>
              <a:t>укрепление у обучающегося </a:t>
            </a:r>
            <a:r>
              <a:rPr lang="ru-RU" b="1" dirty="0" smtClean="0"/>
              <a:t>уважительного отношения к родителям</a:t>
            </a:r>
            <a:r>
              <a:rPr lang="ru-RU" dirty="0" smtClean="0"/>
              <a:t>, осознанного, заботливого отношения к старшим и младшим;</a:t>
            </a:r>
          </a:p>
          <a:p>
            <a:r>
              <a:rPr lang="ru-RU" dirty="0" smtClean="0"/>
              <a:t>усвоение </a:t>
            </a:r>
            <a:r>
              <a:rPr lang="ru-RU" dirty="0" smtClean="0"/>
              <a:t>таких </a:t>
            </a:r>
            <a:r>
              <a:rPr lang="ru-RU" b="1" dirty="0" smtClean="0"/>
              <a:t>нравственных ценностей </a:t>
            </a:r>
            <a:r>
              <a:rPr lang="ru-RU" dirty="0" smtClean="0"/>
              <a:t>семейной жизни как </a:t>
            </a:r>
            <a:r>
              <a:rPr lang="ru-RU" b="1" dirty="0" smtClean="0"/>
              <a:t>любовь, забота о любимом человеке, продолжение рода, духовная и эмоциональная близость членов семьи, взаимопомощь </a:t>
            </a:r>
            <a:r>
              <a:rPr lang="ru-RU" dirty="0" smtClean="0"/>
              <a:t>и др.;</a:t>
            </a:r>
          </a:p>
          <a:p>
            <a:r>
              <a:rPr lang="ru-RU" dirty="0" smtClean="0"/>
              <a:t> </a:t>
            </a:r>
            <a:r>
              <a:rPr lang="ru-RU" dirty="0" smtClean="0"/>
              <a:t>формирование </a:t>
            </a:r>
            <a:r>
              <a:rPr lang="ru-RU" b="1" dirty="0" smtClean="0"/>
              <a:t>начального опыта заботы </a:t>
            </a:r>
            <a:r>
              <a:rPr lang="ru-RU" dirty="0" smtClean="0"/>
              <a:t>о социально-психологическом благополучии своей семьи;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знание </a:t>
            </a:r>
            <a:r>
              <a:rPr lang="ru-RU" b="1" dirty="0" smtClean="0"/>
              <a:t>традиций своей семьи</a:t>
            </a:r>
            <a:r>
              <a:rPr lang="ru-RU" dirty="0" smtClean="0"/>
              <a:t>, культурно-исторических и этнических традиций семей своего народа, других народов России.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197</TotalTime>
  <Words>1940</Words>
  <Application>Microsoft Office PowerPoint</Application>
  <PresentationFormat>Экран (4:3)</PresentationFormat>
  <Paragraphs>129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Солнцестояние</vt:lpstr>
      <vt:lpstr>Программа воспитания и социализации обучающихся на ступени основного общего образования</vt:lpstr>
      <vt:lpstr>ЦЕЛЬ  воспитания                                    и социализации</vt:lpstr>
      <vt:lpstr>   ЗАДАЧИ воспитания                                    и социализации  </vt:lpstr>
      <vt:lpstr>ЗАДАЧИ  воспитания социализации в области формирования ЛИЧНОСТНОЙ КУЛЬТУРЫ</vt:lpstr>
      <vt:lpstr>ЗАДАЧИ воспитания социализации в области формирования ЛИЧНОСТНОЙ КУЛЬТУРЫ</vt:lpstr>
      <vt:lpstr>ЗАДАЧИ  воспитания социализации в области формирования ЛИЧНОСТНОЙ КУЛЬТУРЫ</vt:lpstr>
      <vt:lpstr>ЗАДАЧИ в области формирования  СОЦИАЛЬНОЙ КУЛЬТУРЫ</vt:lpstr>
      <vt:lpstr>ЗАДАЧИ в области формирования  СОЦИАЛЬНОЙ КУЛЬТУРЫ</vt:lpstr>
      <vt:lpstr>ЗАДАЧИ в области формирования  СЕМЕЙНОЙ КУЛЬТУРЫ</vt:lpstr>
      <vt:lpstr>Модель выпускника 9 класса: </vt:lpstr>
      <vt:lpstr>Основные  ценностные установки воспитания и социализации обучающихся</vt:lpstr>
      <vt:lpstr>Основные направления воспитания и социализации обучающихся</vt:lpstr>
      <vt:lpstr>принципы</vt:lpstr>
      <vt:lpstr>Содержание духовно-нравственного развития и воспитания учащихся отбирается на основании базовых национальных ценностей в логике реализации основных направлений. </vt:lpstr>
      <vt:lpstr>формы организации педагогической поддержки социализации обучающихся. </vt:lpstr>
      <vt:lpstr>Организация работы по формированию экологически целесообразного, здорового и безопасного образа жизни </vt:lpstr>
      <vt:lpstr>Деятельность в области непрерывного экологического здоровьесберегающего образования обучающихся.</vt:lpstr>
      <vt:lpstr>Основные формы повышения педагогической культуры родителей (законных представителей) обучающихся</vt:lpstr>
      <vt:lpstr>Взаимодействие гимназии с социальными партнерами </vt:lpstr>
      <vt:lpstr>Планируемые результаты воспитания и социализации обучающихся По каждому из направлений воспитания и социализации обучающихся на ступени основного общего образования должны быть предусмотрены определенные результаты.</vt:lpstr>
      <vt:lpstr>Мониторинг эффективности реализации программы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воспитания и социализации обучающихся на ступени основного общего образования</dc:title>
  <dc:creator>Снежана</dc:creator>
  <cp:lastModifiedBy>Снежана</cp:lastModifiedBy>
  <cp:revision>26</cp:revision>
  <dcterms:created xsi:type="dcterms:W3CDTF">2014-09-22T16:10:21Z</dcterms:created>
  <dcterms:modified xsi:type="dcterms:W3CDTF">2014-09-23T22:38:20Z</dcterms:modified>
</cp:coreProperties>
</file>